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308" r:id="rId10"/>
    <p:sldId id="309" r:id="rId11"/>
    <p:sldId id="264" r:id="rId12"/>
    <p:sldId id="265" r:id="rId13"/>
    <p:sldId id="270" r:id="rId14"/>
    <p:sldId id="266" r:id="rId15"/>
    <p:sldId id="267" r:id="rId16"/>
    <p:sldId id="295" r:id="rId17"/>
    <p:sldId id="268" r:id="rId18"/>
    <p:sldId id="269" r:id="rId19"/>
    <p:sldId id="280" r:id="rId20"/>
    <p:sldId id="286" r:id="rId21"/>
    <p:sldId id="290" r:id="rId22"/>
    <p:sldId id="291" r:id="rId23"/>
    <p:sldId id="282" r:id="rId24"/>
    <p:sldId id="283" r:id="rId25"/>
    <p:sldId id="284" r:id="rId26"/>
    <p:sldId id="285" r:id="rId27"/>
    <p:sldId id="302" r:id="rId28"/>
    <p:sldId id="297" r:id="rId29"/>
    <p:sldId id="301" r:id="rId30"/>
    <p:sldId id="287" r:id="rId31"/>
    <p:sldId id="288" r:id="rId32"/>
    <p:sldId id="289" r:id="rId33"/>
    <p:sldId id="298" r:id="rId34"/>
    <p:sldId id="299" r:id="rId35"/>
    <p:sldId id="300" r:id="rId36"/>
    <p:sldId id="296" r:id="rId37"/>
    <p:sldId id="303" r:id="rId38"/>
    <p:sldId id="274" r:id="rId39"/>
    <p:sldId id="276" r:id="rId40"/>
    <p:sldId id="293" r:id="rId41"/>
    <p:sldId id="294" r:id="rId42"/>
    <p:sldId id="271" r:id="rId43"/>
    <p:sldId id="272" r:id="rId44"/>
    <p:sldId id="292" r:id="rId45"/>
    <p:sldId id="273" r:id="rId46"/>
    <p:sldId id="278" r:id="rId47"/>
    <p:sldId id="277" r:id="rId48"/>
    <p:sldId id="279" r:id="rId49"/>
    <p:sldId id="307" r:id="rId50"/>
    <p:sldId id="304" r:id="rId51"/>
    <p:sldId id="305" r:id="rId52"/>
    <p:sldId id="306" r:id="rId5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31"/>
    <p:restoredTop sz="94667"/>
  </p:normalViewPr>
  <p:slideViewPr>
    <p:cSldViewPr snapToGrid="0" snapToObjects="1">
      <p:cViewPr varScale="1">
        <p:scale>
          <a:sx n="94" d="100"/>
          <a:sy n="94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tiff>
</file>

<file path=ppt/media/image10.tiff>
</file>

<file path=ppt/media/image11.tiff>
</file>

<file path=ppt/media/image12.tiff>
</file>

<file path=ppt/media/image13.jpeg>
</file>

<file path=ppt/media/image15.tiff>
</file>

<file path=ppt/media/image16.tiff>
</file>

<file path=ppt/media/image17.tiff>
</file>

<file path=ppt/media/image18.jpg>
</file>

<file path=ppt/media/image19.tiff>
</file>

<file path=ppt/media/image2.tiff>
</file>

<file path=ppt/media/image20.tiff>
</file>

<file path=ppt/media/image21.tiff>
</file>

<file path=ppt/media/image22.jpg>
</file>

<file path=ppt/media/image23.tiff>
</file>

<file path=ppt/media/image24.tiff>
</file>

<file path=ppt/media/image25.tiff>
</file>

<file path=ppt/media/image26.tiff>
</file>

<file path=ppt/media/image27.jpg>
</file>

<file path=ppt/media/image28.JPG>
</file>

<file path=ppt/media/image29.tiff>
</file>

<file path=ppt/media/image3.png>
</file>

<file path=ppt/media/image30.tiff>
</file>

<file path=ppt/media/image31.tiff>
</file>

<file path=ppt/media/image32.jpg>
</file>

<file path=ppt/media/image33.tiff>
</file>

<file path=ppt/media/image34.tiff>
</file>

<file path=ppt/media/image35.jpg>
</file>

<file path=ppt/media/image36.tiff>
</file>

<file path=ppt/media/image37.tiff>
</file>

<file path=ppt/media/image38.tiff>
</file>

<file path=ppt/media/image39.tiff>
</file>

<file path=ppt/media/image4.jpeg>
</file>

<file path=ppt/media/image40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6700F-F67B-7345-AA67-C15A97BB8719}" type="datetimeFigureOut">
              <a:rPr kumimoji="1" lang="zh-TW" altLang="en-US" smtClean="0"/>
              <a:t>2018/10/9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4DF8B0-B6B0-0D49-8E18-4AD84968CE7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90671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hyperlink" Target="http://www.analog.com/media/en/technical-documentation/data-sheets/ADXL345.p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ews.tw/2016/07/19/narlabs-gas-sensing-chip/" TargetMode="External"/><Relationship Id="rId2" Type="http://schemas.openxmlformats.org/officeDocument/2006/relationships/hyperlink" Target="http://shop.cpu.com.tw/cPath/925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tiff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iff"/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C2C341-6899-1741-95C9-ED1D119DD8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Hant" altLang="en-US" dirty="0"/>
              <a:t>感測器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6ADEA44-6006-DF4D-AFF0-61180771AA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Hant" altLang="en-US" dirty="0"/>
              <a:t>朱克剛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4F37D8-F4C0-4344-8F82-409F3A43C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CB59E2-0C46-774A-A59D-2B30F1CDB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E0A8430-9353-F347-8825-8EAA490E2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FF015FF-1CAE-6649-A194-087066C85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5210" y="3570959"/>
            <a:ext cx="1475088" cy="185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525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9CE74-56A7-7D45-8BC9-55B252EB2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+mn-ea"/>
                <a:ea typeface="+mn-ea"/>
              </a:rPr>
              <a:t>傾斜開關</a:t>
            </a:r>
            <a:r>
              <a:rPr kumimoji="1" lang="en-US" altLang="zh-TW" dirty="0">
                <a:latin typeface="+mn-ea"/>
                <a:ea typeface="+mn-ea"/>
              </a:rPr>
              <a:t> /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水銀開關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B69EBD-B85C-974C-82FD-B95DC73BB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D72FDF1-1F90-BE4C-99F7-47BF9CFF2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216A7A9-32C6-CE42-8E05-17D598E0F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B0EDEF0-028A-2340-BF6A-A8FE6F6AD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663" y="3082297"/>
            <a:ext cx="3239724" cy="323972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8D0DE37A-F376-9C44-B224-6005F5189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576" y="1468934"/>
            <a:ext cx="2889898" cy="148199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4022E8D-E853-8645-BE16-DF70C83AA4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578673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796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A12ED3-925B-F344-B6E6-861B12F4F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超音波感測器 </a:t>
            </a:r>
            <a:r>
              <a:rPr kumimoji="1" lang="en-US" altLang="zh-Hant" dirty="0"/>
              <a:t>HC-SR04</a:t>
            </a:r>
            <a:endParaRPr kumimoji="1" lang="zh-TW" altLang="en-US" dirty="0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AF45E458-CAF4-FE4A-8AA7-E7FCFADE2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6064250" cy="3581400"/>
          </a:xfrm>
        </p:spPr>
        <p:txBody>
          <a:bodyPr/>
          <a:lstStyle/>
          <a:p>
            <a:r>
              <a:rPr lang="zh-TW" altLang="zh-TW" dirty="0"/>
              <a:t>偵測的最大距離為</a:t>
            </a:r>
            <a:r>
              <a:rPr lang="en-US" altLang="zh-TW" dirty="0"/>
              <a:t>400</a:t>
            </a:r>
            <a:r>
              <a:rPr lang="zh-TW" altLang="zh-TW" dirty="0"/>
              <a:t>公分，最小距離</a:t>
            </a:r>
            <a:r>
              <a:rPr lang="en-US" altLang="zh-TW" dirty="0"/>
              <a:t>2</a:t>
            </a:r>
            <a:r>
              <a:rPr lang="zh-TW" altLang="zh-TW" dirty="0"/>
              <a:t>公分，有效範圍建議為前方</a:t>
            </a:r>
            <a:r>
              <a:rPr lang="en-US" altLang="zh-TW" dirty="0"/>
              <a:t>15</a:t>
            </a:r>
            <a:r>
              <a:rPr lang="zh-TW" altLang="zh-TW" dirty="0"/>
              <a:t>度角內。</a:t>
            </a:r>
            <a:endParaRPr lang="en-US" altLang="zh-TW" dirty="0"/>
          </a:p>
          <a:p>
            <a:r>
              <a:rPr lang="zh-TW" altLang="zh-TW" dirty="0"/>
              <a:t>聲音的速度在氣溫約攝氏</a:t>
            </a:r>
            <a:r>
              <a:rPr lang="en-US" altLang="zh-TW" dirty="0"/>
              <a:t>25</a:t>
            </a:r>
            <a:r>
              <a:rPr lang="zh-TW" altLang="zh-TW" dirty="0"/>
              <a:t>度的時候為</a:t>
            </a:r>
            <a:r>
              <a:rPr lang="zh-Hant" altLang="en-US" dirty="0"/>
              <a:t>每秒</a:t>
            </a:r>
            <a:r>
              <a:rPr lang="en-US" altLang="zh-TW" dirty="0"/>
              <a:t>346</a:t>
            </a:r>
            <a:r>
              <a:rPr lang="zh-TW" altLang="zh-TW" dirty="0"/>
              <a:t>公尺（公式為</a:t>
            </a:r>
            <a:r>
              <a:rPr lang="en-US" altLang="zh-TW" i="1" dirty="0"/>
              <a:t>d </a:t>
            </a:r>
            <a:r>
              <a:rPr lang="en-US" altLang="zh-TW" dirty="0"/>
              <a:t>= 331 + 0.6</a:t>
            </a:r>
            <a:r>
              <a:rPr lang="en-US" altLang="zh-TW" i="1" dirty="0"/>
              <a:t>t</a:t>
            </a:r>
            <a:r>
              <a:rPr lang="zh-TW" altLang="zh-TW" dirty="0"/>
              <a:t>）</a:t>
            </a:r>
            <a:endParaRPr lang="en-US" altLang="zh-TW" dirty="0"/>
          </a:p>
          <a:p>
            <a:pPr lvl="1"/>
            <a:r>
              <a:rPr lang="zh-TW" altLang="zh-TW" dirty="0"/>
              <a:t>每一微秒（</a:t>
            </a:r>
            <a:r>
              <a:rPr lang="en-US" altLang="zh-TW" dirty="0"/>
              <a:t>0.000001</a:t>
            </a:r>
            <a:r>
              <a:rPr lang="zh-TW" altLang="zh-TW" dirty="0"/>
              <a:t>秒）跑</a:t>
            </a:r>
            <a:r>
              <a:rPr lang="en-US" altLang="zh-TW" dirty="0"/>
              <a:t> 0.0346</a:t>
            </a:r>
            <a:r>
              <a:rPr lang="zh-TW" altLang="zh-TW" dirty="0"/>
              <a:t>公分</a:t>
            </a:r>
            <a:endParaRPr lang="en-US" altLang="zh-TW" dirty="0"/>
          </a:p>
          <a:p>
            <a:pPr lvl="1"/>
            <a:r>
              <a:rPr lang="zh-Hant" altLang="en-US" dirty="0"/>
              <a:t>或</a:t>
            </a:r>
            <a:r>
              <a:rPr lang="zh-TW" altLang="zh-TW" dirty="0"/>
              <a:t>每公分需要</a:t>
            </a:r>
            <a:r>
              <a:rPr lang="en-US" altLang="zh-TW" dirty="0"/>
              <a:t> 28.9</a:t>
            </a:r>
            <a:r>
              <a:rPr lang="zh-TW" altLang="zh-TW" dirty="0"/>
              <a:t>微秒</a:t>
            </a:r>
            <a:endParaRPr kumimoji="1"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807FD9FA-16A4-7E4C-896D-78EBDD0F6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7661" y="2095499"/>
            <a:ext cx="3771901" cy="3771901"/>
          </a:xfrm>
          <a:prstGeom prst="rect">
            <a:avLst/>
          </a:prstGeom>
        </p:spPr>
      </p:pic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76E2E53-1511-114D-8625-91FD8118E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0CAC9BD-2633-1941-8488-5332ADC2D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1E807F9-C27A-0D47-999B-EC1F73E6D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109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8A1-50E5-5C46-91A6-89B372CB9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運作原理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0AC524-BFA3-CC47-9A4E-2EC61657D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TW" altLang="zh-TW" dirty="0"/>
              <a:t>先對</a:t>
            </a:r>
            <a:r>
              <a:rPr lang="en-US" altLang="zh-TW" dirty="0"/>
              <a:t>trig</a:t>
            </a:r>
            <a:r>
              <a:rPr lang="zh-TW" altLang="zh-TW" dirty="0"/>
              <a:t>接腳輸出</a:t>
            </a:r>
            <a:r>
              <a:rPr lang="en-US" altLang="zh-TW" dirty="0"/>
              <a:t>10</a:t>
            </a:r>
            <a:r>
              <a:rPr lang="zh-TW" altLang="zh-TW" dirty="0"/>
              <a:t>微秒的高電位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zh-TW" dirty="0"/>
              <a:t>超音波模組連續發出</a:t>
            </a:r>
            <a:r>
              <a:rPr lang="en-US" altLang="zh-TW" dirty="0"/>
              <a:t>8</a:t>
            </a:r>
            <a:r>
              <a:rPr lang="zh-TW" altLang="zh-TW" dirty="0"/>
              <a:t>個</a:t>
            </a:r>
            <a:r>
              <a:rPr lang="en-US" altLang="zh-TW" dirty="0"/>
              <a:t>40Hz</a:t>
            </a:r>
            <a:r>
              <a:rPr lang="zh-TW" altLang="zh-TW" dirty="0"/>
              <a:t>的訊號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zh-TW" dirty="0"/>
              <a:t>計算</a:t>
            </a:r>
            <a:r>
              <a:rPr lang="en-US" altLang="zh-TW" dirty="0"/>
              <a:t>echo</a:t>
            </a:r>
            <a:r>
              <a:rPr lang="zh-TW" altLang="zh-TW" dirty="0"/>
              <a:t>接腳處於高電位的時間</a:t>
            </a:r>
            <a:endParaRPr lang="en-US" altLang="zh-TW" dirty="0"/>
          </a:p>
          <a:p>
            <a:pPr lvl="1"/>
            <a:r>
              <a:rPr lang="zh-TW" altLang="zh-TW" dirty="0"/>
              <a:t>音波打到障礙物然後再返回到</a:t>
            </a:r>
            <a:r>
              <a:rPr lang="en-US" altLang="zh-TW" dirty="0"/>
              <a:t>HC-SR04</a:t>
            </a:r>
            <a:r>
              <a:rPr lang="zh-TW" altLang="zh-TW" dirty="0"/>
              <a:t>的時間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Hant" altLang="en-US" dirty="0"/>
              <a:t>距離 </a:t>
            </a:r>
            <a:r>
              <a:rPr lang="en-US" altLang="zh-Hant" dirty="0"/>
              <a:t>= </a:t>
            </a:r>
            <a:r>
              <a:rPr lang="zh-TW" altLang="zh-TW" dirty="0"/>
              <a:t>時間</a:t>
            </a:r>
            <a:r>
              <a:rPr lang="en-US" altLang="zh-TW" dirty="0"/>
              <a:t> / 28.9 / 2 </a:t>
            </a:r>
            <a:r>
              <a:rPr lang="zh-TW" altLang="zh-TW" dirty="0"/>
              <a:t>（單位為公分）。</a:t>
            </a:r>
            <a:endParaRPr kumimoji="1" lang="zh-TW" altLang="en-US" dirty="0"/>
          </a:p>
        </p:txBody>
      </p:sp>
      <p:pic>
        <p:nvPicPr>
          <p:cNvPr id="1025" name="Picture 1" descr="page2image859480304">
            <a:extLst>
              <a:ext uri="{FF2B5EF4-FFF2-40B4-BE49-F238E27FC236}">
                <a16:creationId xmlns:a16="http://schemas.microsoft.com/office/drawing/2014/main" id="{CF1DF292-111F-2642-AD17-B318216E4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4307681"/>
            <a:ext cx="5789710" cy="227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044EB96-B607-3F43-AAB5-938D9705729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984043" y="1574007"/>
            <a:ext cx="2431544" cy="2289809"/>
          </a:xfrm>
          <a:prstGeom prst="rect">
            <a:avLst/>
          </a:prstGeom>
        </p:spPr>
      </p:pic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8380ED0-B404-1D4E-88B8-3FFB84636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3917C7-D325-5C44-9779-C06BED23E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D0B912B-3A0D-DF47-AF17-CA9999414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968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5B809E-46E9-9D49-9A15-C4FD6F80D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線路圖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50D0F9F-FB41-E94A-B7CD-31842E2D601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90914" y="1182756"/>
            <a:ext cx="4117944" cy="5022101"/>
          </a:xfrm>
          <a:prstGeom prst="rect">
            <a:avLst/>
          </a:prstGeom>
        </p:spPr>
      </p:pic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D56510D-19EF-DF4E-BBE7-EC019FA5C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0E7BA7B-46CF-C143-B8DE-7EE87F09C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E6ED9AF-4053-6349-ABE0-32D5348B2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974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9AC7E7-ABFD-714D-BEE5-3AEE313E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程式 </a:t>
            </a:r>
            <a:r>
              <a:rPr kumimoji="1" lang="en-US" altLang="zh-Hant" dirty="0"/>
              <a:t>1/2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9C67BB4-8E8E-A244-A72C-6902C616C442}"/>
              </a:ext>
            </a:extLst>
          </p:cNvPr>
          <p:cNvSpPr/>
          <p:nvPr/>
        </p:nvSpPr>
        <p:spPr>
          <a:xfrm>
            <a:off x="4195762" y="117693"/>
            <a:ext cx="8482013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RPi.GPIO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as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GPIO</a:t>
            </a:r>
          </a:p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time</a:t>
            </a:r>
            <a:endParaRPr lang="en-US" altLang="zh-TW" dirty="0">
              <a:solidFill>
                <a:srgbClr val="CE32CC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pinECHO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23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pinTRIG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24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GPIO.setmode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(GPIO.BCM)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pinECHO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GPIO.IN)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pinTRIG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GPIO.OUT)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C5721C"/>
                </a:solidFill>
                <a:latin typeface="Menlo" panose="020B0609030804020204" pitchFamily="49" charset="0"/>
              </a:rPr>
              <a:t>def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 err="1">
                <a:solidFill>
                  <a:srgbClr val="25B2BF"/>
                </a:solidFill>
                <a:latin typeface="Menlo" panose="020B0609030804020204" pitchFamily="49" charset="0"/>
              </a:rPr>
              <a:t>pulseIn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(pin):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n =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while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GPIO.input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(pin) ==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if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n &lt;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1000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   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sonar_signal_begin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time.time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else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   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 </a:t>
            </a:r>
            <a:r>
              <a:rPr lang="en-US" altLang="zh-TW" dirty="0"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"error"</a:t>
            </a:r>
            <a:r>
              <a:rPr lang="en-US" altLang="zh-TW" dirty="0"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            return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n = n +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while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GPIO.input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(pin) ==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sonar_signal_end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time.time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time_diff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sonar_signal_end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-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sonar_signal_begin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return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time_diff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*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1000000</a:t>
            </a:r>
            <a:endParaRPr lang="en-US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8ED08E8-5CF9-AE49-A92B-3FE2890B9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A50412C-19F9-564A-9C8A-4E9C52E55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FFCBC5-465F-184C-BBF9-0D6A9B16D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794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92A59-0DC0-9C48-9E6D-6E0A8A38B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程式 </a:t>
            </a:r>
            <a:r>
              <a:rPr kumimoji="1" lang="en-US" altLang="zh-Hant" dirty="0"/>
              <a:t>2/2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5C5BBD6-778D-9343-BD83-618DC659350D}"/>
              </a:ext>
            </a:extLst>
          </p:cNvPr>
          <p:cNvSpPr/>
          <p:nvPr/>
        </p:nvSpPr>
        <p:spPr>
          <a:xfrm>
            <a:off x="4457700" y="1443037"/>
            <a:ext cx="65151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try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C5721C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while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True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GPIO.output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pinTRIG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/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1000000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GPIO.output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pinTRIG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10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/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1000000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GPIO.output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pinTRIG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d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pulseIn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pinECHO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/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28.9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/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 </a:t>
            </a:r>
            <a:r>
              <a:rPr lang="en-US" altLang="zh-TW" dirty="0"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"Distance: "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+ </a:t>
            </a:r>
            <a:r>
              <a:rPr lang="en-US" altLang="zh-TW" dirty="0" err="1">
                <a:solidFill>
                  <a:srgbClr val="25B2BF"/>
                </a:solidFill>
                <a:latin typeface="Menlo" panose="020B06090308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(d) +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" cm"</a:t>
            </a:r>
            <a:r>
              <a:rPr lang="en-US" altLang="zh-TW" dirty="0"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0.2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except </a:t>
            </a:r>
            <a:r>
              <a:rPr lang="en-US" altLang="zh-TW" dirty="0" err="1">
                <a:solidFill>
                  <a:srgbClr val="26B41B"/>
                </a:solidFill>
                <a:latin typeface="Menlo" panose="020B0609030804020204" pitchFamily="49" charset="0"/>
              </a:rPr>
              <a:t>KeyboardInterrupt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26B41B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pass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GPIO.cleanup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US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70BD25B-C95D-3D40-9DAB-8DFC5CA1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FEE3E0C-A9A1-2A49-8232-D922432FE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C77ABD-A730-A642-AFF8-F04DB55AA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697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7CBD0A-5EAF-364B-BCBA-9A95721BD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使用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gpiozero</a:t>
            </a:r>
            <a:endParaRPr kumimoji="1" lang="zh-TW" altLang="en-US" dirty="0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9E7B128C-34E0-5742-B59B-7C58DF3658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程式碼雖然簡單，但目前品質很不理想，不建議使用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B6AA31-64B5-AF46-94FE-E64B859B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0121866-5A1B-E44C-9299-E4C554EB8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174124-E7E9-A54C-8FB8-003005911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56AD1FD-B2A4-614C-B039-0BB07C40EE13}"/>
              </a:ext>
            </a:extLst>
          </p:cNvPr>
          <p:cNvSpPr/>
          <p:nvPr/>
        </p:nvSpPr>
        <p:spPr>
          <a:xfrm>
            <a:off x="1988611" y="3113406"/>
            <a:ext cx="74841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dirty="0">
                <a:solidFill>
                  <a:srgbClr val="CE32CC"/>
                </a:solidFill>
                <a:latin typeface="Menlo" panose="020B0609030804020204" pitchFamily="49" charset="0"/>
              </a:rPr>
              <a:t>from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gpiozero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DistanceSensor</a:t>
            </a: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time</a:t>
            </a:r>
            <a:endParaRPr lang="en" altLang="zh-TW" dirty="0">
              <a:solidFill>
                <a:srgbClr val="CE32CC"/>
              </a:solidFill>
              <a:latin typeface="Menlo" panose="020B0609030804020204" pitchFamily="49" charset="0"/>
            </a:endParaRPr>
          </a:p>
          <a:p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sensor =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DistanceSensor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(echo=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23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trigger=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24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while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True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" altLang="zh-TW" dirty="0">
              <a:solidFill>
                <a:srgbClr val="C5721C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'Distance: '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sensor.distance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*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100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endParaRPr lang="en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609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06B55B-78E0-3047-AD1E-364AE57DA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溫濕度感測器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46F5B4-9DB9-9647-9FBF-7D780D45C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t" altLang="en-US" dirty="0"/>
              <a:t>常見的有 </a:t>
            </a:r>
            <a:r>
              <a:rPr kumimoji="1" lang="en-US" altLang="zh-Hant" dirty="0"/>
              <a:t>DHT11</a:t>
            </a:r>
            <a:r>
              <a:rPr kumimoji="1" lang="zh-Hant" altLang="en-US" dirty="0"/>
              <a:t>、</a:t>
            </a:r>
            <a:r>
              <a:rPr kumimoji="1" lang="en-US" altLang="zh-Hant" dirty="0"/>
              <a:t>DHT22</a:t>
            </a:r>
          </a:p>
          <a:p>
            <a:r>
              <a:rPr kumimoji="1" lang="en-US" altLang="zh-TW" dirty="0"/>
              <a:t>DHT11</a:t>
            </a:r>
          </a:p>
          <a:p>
            <a:pPr lvl="1"/>
            <a:r>
              <a:rPr kumimoji="1" lang="zh-Hant" altLang="en-US" dirty="0"/>
              <a:t>溫度：</a:t>
            </a:r>
            <a:r>
              <a:rPr kumimoji="1" lang="en-US" altLang="zh-Hant" dirty="0"/>
              <a:t>0~50</a:t>
            </a:r>
            <a:r>
              <a:rPr kumimoji="1" lang="zh-Hant" altLang="en-US" dirty="0"/>
              <a:t>度</a:t>
            </a:r>
            <a:r>
              <a:rPr kumimoji="1" lang="en-US" altLang="zh-Hant" dirty="0"/>
              <a:t>C ±2</a:t>
            </a:r>
          </a:p>
          <a:p>
            <a:pPr lvl="1"/>
            <a:r>
              <a:rPr kumimoji="1" lang="zh-Hant" altLang="en-US" dirty="0"/>
              <a:t>濕度：</a:t>
            </a:r>
            <a:r>
              <a:rPr kumimoji="1" lang="en-US" altLang="zh-Hant" dirty="0"/>
              <a:t>20%~90% ±5%</a:t>
            </a:r>
          </a:p>
          <a:p>
            <a:pPr lvl="1"/>
            <a:r>
              <a:rPr kumimoji="1" lang="zh-Hant" altLang="en-US" dirty="0"/>
              <a:t>回應時間：超過兩秒 </a:t>
            </a:r>
            <a:endParaRPr kumimoji="1" lang="en-US" altLang="zh-TW" dirty="0"/>
          </a:p>
          <a:p>
            <a:r>
              <a:rPr kumimoji="1" lang="en-US" altLang="zh-TW" dirty="0"/>
              <a:t>DHT22</a:t>
            </a:r>
          </a:p>
          <a:p>
            <a:pPr lvl="1"/>
            <a:r>
              <a:rPr kumimoji="1" lang="zh-Hant" altLang="en-US" dirty="0"/>
              <a:t>溫度：</a:t>
            </a:r>
            <a:r>
              <a:rPr kumimoji="1" lang="en-US" altLang="zh-Hant" dirty="0"/>
              <a:t>-40~80</a:t>
            </a:r>
            <a:r>
              <a:rPr kumimoji="1" lang="zh-Hant" altLang="en-US" dirty="0"/>
              <a:t>度</a:t>
            </a:r>
            <a:r>
              <a:rPr kumimoji="1" lang="en-US" altLang="zh-Hant" dirty="0"/>
              <a:t>C ±0.5</a:t>
            </a:r>
          </a:p>
          <a:p>
            <a:pPr lvl="1"/>
            <a:r>
              <a:rPr kumimoji="1" lang="zh-Hant" altLang="en-US" dirty="0"/>
              <a:t>濕度：</a:t>
            </a:r>
            <a:r>
              <a:rPr kumimoji="1" lang="en-US" altLang="zh-Hant" dirty="0"/>
              <a:t>0~100% ±1%</a:t>
            </a:r>
          </a:p>
          <a:p>
            <a:pPr lvl="1"/>
            <a:r>
              <a:rPr kumimoji="1" lang="zh-Hant" altLang="en-US" dirty="0"/>
              <a:t>每</a:t>
            </a:r>
            <a:r>
              <a:rPr kumimoji="1" lang="en-US" altLang="zh-Hant" dirty="0"/>
              <a:t>2</a:t>
            </a:r>
            <a:r>
              <a:rPr kumimoji="1" lang="zh-Hant" altLang="en-US" dirty="0"/>
              <a:t>秒取樣一次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07FB87E-8F26-0440-A3F7-512DEDCB9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0" y="1966685"/>
            <a:ext cx="1422400" cy="14224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1B62949-0669-FB44-A5F5-7A4CF3B4F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1800" y="3958770"/>
            <a:ext cx="1422400" cy="1422400"/>
          </a:xfrm>
          <a:prstGeom prst="rect">
            <a:avLst/>
          </a:prstGeom>
        </p:spPr>
      </p:pic>
      <p:sp>
        <p:nvSpPr>
          <p:cNvPr id="6" name="日期版面配置區 5">
            <a:extLst>
              <a:ext uri="{FF2B5EF4-FFF2-40B4-BE49-F238E27FC236}">
                <a16:creationId xmlns:a16="http://schemas.microsoft.com/office/drawing/2014/main" id="{E69A7148-C94D-5746-B64F-75402231C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C119AC12-688A-F74A-947A-92F70445B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A655CDD4-3CE0-3545-933E-709C23EA0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350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6A0A1D-A5DF-3A49-BE4C-3A4F68A23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Hant" altLang="en-US" dirty="0"/>
              <a:t>程式 </a:t>
            </a:r>
            <a:r>
              <a:rPr kumimoji="1" lang="en-US" altLang="zh-Hant" dirty="0"/>
              <a:t>– dht11 lib</a:t>
            </a:r>
            <a:r>
              <a:rPr kumimoji="1" lang="zh-Hant" altLang="en-US" dirty="0"/>
              <a:t>下載</a:t>
            </a:r>
            <a:br>
              <a:rPr kumimoji="1" lang="en-US" altLang="zh-Hant" dirty="0"/>
            </a:br>
            <a:r>
              <a:rPr kumimoji="1" lang="en-US" altLang="zh-TW" sz="2700" dirty="0">
                <a:solidFill>
                  <a:schemeClr val="accent4">
                    <a:lumMod val="75000"/>
                  </a:schemeClr>
                </a:solidFill>
              </a:rPr>
              <a:t>https://</a:t>
            </a:r>
            <a:r>
              <a:rPr kumimoji="1" lang="en-US" altLang="zh-TW" sz="2700" dirty="0" err="1">
                <a:solidFill>
                  <a:schemeClr val="accent4">
                    <a:lumMod val="75000"/>
                  </a:schemeClr>
                </a:solidFill>
              </a:rPr>
              <a:t>github.com</a:t>
            </a:r>
            <a:r>
              <a:rPr kumimoji="1" lang="en-US" altLang="zh-TW" sz="2700" dirty="0">
                <a:solidFill>
                  <a:schemeClr val="accent4">
                    <a:lumMod val="75000"/>
                  </a:schemeClr>
                </a:solidFill>
              </a:rPr>
              <a:t>/</a:t>
            </a:r>
            <a:r>
              <a:rPr kumimoji="1" lang="en-US" altLang="zh-TW" sz="2700" dirty="0" err="1">
                <a:solidFill>
                  <a:schemeClr val="accent4">
                    <a:lumMod val="75000"/>
                  </a:schemeClr>
                </a:solidFill>
              </a:rPr>
              <a:t>szazo</a:t>
            </a:r>
            <a:r>
              <a:rPr kumimoji="1" lang="en-US" altLang="zh-TW" sz="2700" dirty="0">
                <a:solidFill>
                  <a:schemeClr val="accent4">
                    <a:lumMod val="75000"/>
                  </a:schemeClr>
                </a:solidFill>
              </a:rPr>
              <a:t>/DHT11_Python</a:t>
            </a:r>
            <a:br>
              <a:rPr kumimoji="1" lang="zh-TW" altLang="en-US" dirty="0"/>
            </a:b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A17368E-D76C-C24C-89AC-7D9D524E8FB1}"/>
              </a:ext>
            </a:extLst>
          </p:cNvPr>
          <p:cNvSpPr/>
          <p:nvPr/>
        </p:nvSpPr>
        <p:spPr>
          <a:xfrm>
            <a:off x="1390650" y="1779814"/>
            <a:ext cx="1016997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RPi.GPIO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as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GPIO</a:t>
            </a:r>
          </a:p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time, dht11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GPIO.setmode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(GPIO.BCM)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h = dht11.DHT11(pin=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14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try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C5721C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while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True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r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h.read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        if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r.is_valid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   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</a:t>
            </a:r>
            <a:r>
              <a:rPr lang="en-US" altLang="zh-TW" dirty="0"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25B2BF"/>
                </a:solidFill>
                <a:latin typeface="Menlo" panose="020B06090308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r.temperature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+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" C </a:t>
            </a:r>
            <a:r>
              <a:rPr lang="en-US" altLang="zh-TW">
                <a:solidFill>
                  <a:srgbClr val="BD311B"/>
                </a:solidFill>
                <a:latin typeface="Menlo" panose="020B0609030804020204" pitchFamily="49" charset="0"/>
              </a:rPr>
              <a:t>/ "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+ </a:t>
            </a:r>
            <a:r>
              <a:rPr lang="en-US" altLang="zh-TW" dirty="0" err="1">
                <a:solidFill>
                  <a:srgbClr val="25B2BF"/>
                </a:solidFill>
                <a:latin typeface="Menlo" panose="020B06090308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r.humidity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+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"%"</a:t>
            </a:r>
            <a:r>
              <a:rPr lang="en-US" altLang="zh-TW" dirty="0"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   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5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except </a:t>
            </a:r>
            <a:r>
              <a:rPr lang="en-US" altLang="zh-TW" dirty="0" err="1">
                <a:solidFill>
                  <a:srgbClr val="26B41B"/>
                </a:solidFill>
                <a:latin typeface="Menlo" panose="020B0609030804020204" pitchFamily="49" charset="0"/>
              </a:rPr>
              <a:t>KeyboardInterrupt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26B41B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pass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GPIO.cleanup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US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F5D1FB6-C3E4-F74D-91D9-3F28DF427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B316108-BF4C-F54C-B27E-3E9094D9F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B7D7D6-AB7B-BD44-A77A-38F0C2F40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2563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2208C4-B3FC-D542-B7F1-62BE4ED70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繼電器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7741BC0-5274-7A4F-81E0-DEE4B491C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4226F8D-D4A9-044E-ABED-9B77FA75C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6CDD6D0-12FA-CC48-BDFA-3A03B3494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19</a:t>
            </a:fld>
            <a:endParaRPr 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756D4C0-E174-914A-8578-73D14A1B5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936" y="1428750"/>
            <a:ext cx="8585200" cy="491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896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6535E2-145C-2F4E-8265-4E1BCF50A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舵機</a:t>
            </a:r>
            <a:endParaRPr kumimoji="1"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224FF01A-84BF-3447-9C3C-218A6592B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4158343"/>
          </a:xfrm>
        </p:spPr>
        <p:txBody>
          <a:bodyPr>
            <a:normAutofit fontScale="92500" lnSpcReduction="20000"/>
          </a:bodyPr>
          <a:lstStyle/>
          <a:p>
            <a:r>
              <a:rPr kumimoji="1" lang="zh-Hant" altLang="en-US" dirty="0"/>
              <a:t>型號：</a:t>
            </a:r>
            <a:r>
              <a:rPr kumimoji="1" lang="en-US" altLang="zh-Hant" dirty="0" err="1"/>
              <a:t>TowerPro</a:t>
            </a:r>
            <a:r>
              <a:rPr kumimoji="1" lang="en-US" altLang="zh-Hant" dirty="0"/>
              <a:t> SG90</a:t>
            </a:r>
          </a:p>
          <a:p>
            <a:r>
              <a:rPr kumimoji="1" lang="zh-Hant" altLang="en-US" dirty="0"/>
              <a:t>接線</a:t>
            </a:r>
            <a:endParaRPr kumimoji="1" lang="en-US" altLang="zh-Hant" dirty="0"/>
          </a:p>
          <a:p>
            <a:pPr lvl="1"/>
            <a:r>
              <a:rPr kumimoji="1" lang="zh-Hant" altLang="en-US" dirty="0"/>
              <a:t>黑或棕：</a:t>
            </a:r>
            <a:r>
              <a:rPr kumimoji="1" lang="en-US" altLang="zh-Hant" dirty="0"/>
              <a:t>GND</a:t>
            </a:r>
          </a:p>
          <a:p>
            <a:pPr lvl="1"/>
            <a:r>
              <a:rPr kumimoji="1" lang="zh-Hant" altLang="en-US" dirty="0"/>
              <a:t>紅：</a:t>
            </a:r>
            <a:r>
              <a:rPr kumimoji="1" lang="en-US" altLang="zh-Hant" dirty="0"/>
              <a:t>+5V</a:t>
            </a:r>
          </a:p>
          <a:p>
            <a:pPr lvl="1"/>
            <a:r>
              <a:rPr kumimoji="1" lang="zh-Hant" altLang="en-US"/>
              <a:t>橘：控制訊號</a:t>
            </a:r>
            <a:endParaRPr kumimoji="1" lang="en-US" altLang="zh-Hant" dirty="0"/>
          </a:p>
          <a:p>
            <a:r>
              <a:rPr kumimoji="1" lang="zh-Hant" altLang="en-US" dirty="0"/>
              <a:t>脈衝寬度：</a:t>
            </a:r>
            <a:r>
              <a:rPr kumimoji="1" lang="en-US" altLang="zh-Hant" dirty="0"/>
              <a:t>500𝜇s ~ 2400𝜇s</a:t>
            </a:r>
          </a:p>
          <a:p>
            <a:r>
              <a:rPr kumimoji="1" lang="zh-Hant" altLang="en-US" dirty="0"/>
              <a:t>轉動角度：</a:t>
            </a:r>
            <a:r>
              <a:rPr kumimoji="1" lang="en-US" altLang="zh-Hant" dirty="0"/>
              <a:t>180</a:t>
            </a:r>
            <a:r>
              <a:rPr kumimoji="1" lang="zh-Hant" altLang="en-US" dirty="0"/>
              <a:t>度</a:t>
            </a:r>
            <a:endParaRPr kumimoji="1" lang="en-US" altLang="zh-Hant" dirty="0"/>
          </a:p>
          <a:p>
            <a:r>
              <a:rPr kumimoji="1" lang="zh-Hant" altLang="en-US" dirty="0"/>
              <a:t>轉動速度：</a:t>
            </a:r>
            <a:r>
              <a:rPr kumimoji="1" lang="en-US" altLang="zh-Hant" dirty="0"/>
              <a:t>60</a:t>
            </a:r>
            <a:r>
              <a:rPr kumimoji="1" lang="zh-Hant" altLang="en-US" dirty="0"/>
              <a:t>度</a:t>
            </a:r>
            <a:r>
              <a:rPr kumimoji="1" lang="en-US" altLang="zh-Hant" dirty="0"/>
              <a:t>/0.1s</a:t>
            </a:r>
          </a:p>
          <a:p>
            <a:r>
              <a:rPr kumimoji="1" lang="en-US" altLang="zh-TW" dirty="0"/>
              <a:t>PWM</a:t>
            </a:r>
            <a:r>
              <a:rPr kumimoji="1" lang="zh-Hant" altLang="en-US" dirty="0"/>
              <a:t>頻率設定</a:t>
            </a:r>
            <a:r>
              <a:rPr kumimoji="1" lang="en-US" altLang="zh-Hant" dirty="0"/>
              <a:t>50Hz</a:t>
            </a:r>
            <a:r>
              <a:rPr kumimoji="1" lang="zh-Hant" altLang="en-US" dirty="0"/>
              <a:t>時，轉動角度</a:t>
            </a:r>
            <a:endParaRPr kumimoji="1" lang="en-US" altLang="zh-Hant" dirty="0"/>
          </a:p>
          <a:p>
            <a:pPr lvl="1"/>
            <a:r>
              <a:rPr kumimoji="1" lang="en-US" altLang="zh-Hant" dirty="0"/>
              <a:t>0</a:t>
            </a:r>
            <a:r>
              <a:rPr kumimoji="1" lang="zh-Hant" altLang="en-US" dirty="0"/>
              <a:t>度：</a:t>
            </a:r>
            <a:r>
              <a:rPr kumimoji="1" lang="en-US" altLang="zh-Hant" dirty="0"/>
              <a:t>0.5 / 20 = 2.5%</a:t>
            </a:r>
            <a:r>
              <a:rPr kumimoji="1" lang="zh-Hant" altLang="en-US" dirty="0"/>
              <a:t>（佔空比）</a:t>
            </a:r>
            <a:endParaRPr kumimoji="1" lang="en-US" altLang="zh-Hant" dirty="0"/>
          </a:p>
          <a:p>
            <a:pPr lvl="1"/>
            <a:r>
              <a:rPr kumimoji="1" lang="en-US" altLang="zh-Hant" dirty="0"/>
              <a:t>90</a:t>
            </a:r>
            <a:r>
              <a:rPr kumimoji="1" lang="zh-Hant" altLang="en-US" dirty="0"/>
              <a:t>度：</a:t>
            </a:r>
            <a:r>
              <a:rPr kumimoji="1" lang="en-US" altLang="zh-Hant" dirty="0"/>
              <a:t>14.5 / 20 = 7.25%</a:t>
            </a:r>
          </a:p>
          <a:p>
            <a:pPr lvl="1"/>
            <a:r>
              <a:rPr kumimoji="1" lang="en-US" altLang="zh-Hant" dirty="0"/>
              <a:t>180</a:t>
            </a:r>
            <a:r>
              <a:rPr kumimoji="1" lang="zh-Hant" altLang="en-US" dirty="0"/>
              <a:t>度：</a:t>
            </a:r>
            <a:r>
              <a:rPr kumimoji="1" lang="en-US" altLang="zh-Hant" dirty="0"/>
              <a:t>24 / 20 = 12%</a:t>
            </a:r>
          </a:p>
          <a:p>
            <a:pPr lvl="1"/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D839F10-88A3-C449-AD8E-B2B2BE502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371" y="2777670"/>
            <a:ext cx="3175000" cy="3175000"/>
          </a:xfrm>
          <a:prstGeom prst="rect">
            <a:avLst/>
          </a:prstGeom>
        </p:spPr>
      </p:pic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5C37F63-F3C8-7543-B70F-A4CC217F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DE6C218-1680-E242-812F-04671D3CB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22DC179-6803-B34E-AFD6-9A50DDACC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0759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48BF7F-12FA-2B49-9B86-ADF63933B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74HC595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1F292E5-F4C0-2646-9296-4808DED88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0650" y="1883227"/>
            <a:ext cx="5529263" cy="3788229"/>
          </a:xfrm>
        </p:spPr>
        <p:txBody>
          <a:bodyPr>
            <a:normAutofit/>
          </a:bodyPr>
          <a:lstStyle/>
          <a:p>
            <a:r>
              <a:rPr kumimoji="1" lang="en-US" altLang="zh-TW" dirty="0"/>
              <a:t>DS</a:t>
            </a:r>
            <a:r>
              <a:rPr kumimoji="1" lang="zh-Hant" altLang="en-US" dirty="0"/>
              <a:t>：資料輸入接腳</a:t>
            </a:r>
            <a:endParaRPr kumimoji="1" lang="en-US" altLang="zh-Hant" dirty="0"/>
          </a:p>
          <a:p>
            <a:r>
              <a:rPr kumimoji="1" lang="en-US" altLang="zh-Hant" dirty="0"/>
              <a:t>SHCP</a:t>
            </a:r>
            <a:r>
              <a:rPr kumimoji="1" lang="zh-Hant" altLang="en-US" dirty="0"/>
              <a:t>：</a:t>
            </a:r>
            <a:r>
              <a:rPr kumimoji="1" lang="en-US" altLang="zh-Hant" dirty="0"/>
              <a:t> LOW-&gt;HIGH</a:t>
            </a:r>
            <a:r>
              <a:rPr kumimoji="1" lang="zh-Hant" altLang="en-US" dirty="0"/>
              <a:t>時，將</a:t>
            </a:r>
            <a:r>
              <a:rPr kumimoji="1" lang="en-US" altLang="zh-Hant" dirty="0"/>
              <a:t>Q7</a:t>
            </a:r>
            <a:r>
              <a:rPr kumimoji="1" lang="zh-Hant" altLang="en-US" dirty="0"/>
              <a:t>到</a:t>
            </a:r>
            <a:r>
              <a:rPr kumimoji="1" lang="en-US" altLang="zh-Hant" dirty="0"/>
              <a:t>Q0</a:t>
            </a:r>
            <a:r>
              <a:rPr kumimoji="1" lang="zh-Hant" altLang="en-US" dirty="0"/>
              <a:t>移位暫存器資料依序往</a:t>
            </a:r>
            <a:r>
              <a:rPr kumimoji="1" lang="en-US" altLang="zh-Hant" dirty="0"/>
              <a:t>Q0</a:t>
            </a:r>
            <a:r>
              <a:rPr kumimoji="1" lang="zh-Hant" altLang="en-US" dirty="0"/>
              <a:t>方向移動一格，然後讀取</a:t>
            </a:r>
            <a:r>
              <a:rPr kumimoji="1" lang="en-US" altLang="zh-Hant" dirty="0"/>
              <a:t>DS</a:t>
            </a:r>
            <a:r>
              <a:rPr kumimoji="1" lang="zh-Hant" altLang="en-US" dirty="0"/>
              <a:t>電位到</a:t>
            </a:r>
            <a:r>
              <a:rPr kumimoji="1" lang="en-US" altLang="zh-Hant" dirty="0"/>
              <a:t>Q7</a:t>
            </a:r>
            <a:r>
              <a:rPr kumimoji="1" lang="zh-Hant" altLang="en-US" dirty="0"/>
              <a:t>移位暫存器</a:t>
            </a:r>
            <a:endParaRPr kumimoji="1" lang="en-US" altLang="zh-Hant" dirty="0"/>
          </a:p>
          <a:p>
            <a:r>
              <a:rPr kumimoji="1" lang="en-US" altLang="zh-Hant" dirty="0"/>
              <a:t>STCP</a:t>
            </a:r>
            <a:r>
              <a:rPr kumimoji="1" lang="zh-Hant" altLang="en-US" dirty="0"/>
              <a:t>：</a:t>
            </a:r>
            <a:r>
              <a:rPr kumimoji="1" lang="en-US" altLang="zh-Hant" dirty="0"/>
              <a:t>LOW-&gt;HIGH</a:t>
            </a:r>
            <a:r>
              <a:rPr kumimoji="1" lang="zh-Hant" altLang="en-US" dirty="0"/>
              <a:t>時，將移位暫存器資料移到鎖定暫存器</a:t>
            </a:r>
            <a:endParaRPr kumimoji="1" lang="en-US" altLang="zh-Hant" dirty="0"/>
          </a:p>
          <a:p>
            <a:r>
              <a:rPr kumimoji="1" lang="en-US" altLang="zh-TW" dirty="0"/>
              <a:t>OE</a:t>
            </a:r>
            <a:r>
              <a:rPr kumimoji="1" lang="zh-Hant" altLang="en-US" dirty="0"/>
              <a:t>：</a:t>
            </a:r>
            <a:r>
              <a:rPr kumimoji="1" lang="en-US" altLang="zh-Hant" dirty="0"/>
              <a:t>LOW</a:t>
            </a:r>
            <a:r>
              <a:rPr kumimoji="1" lang="zh-Hant" altLang="en-US" dirty="0"/>
              <a:t>時將鎖定暫存器資料輸出到</a:t>
            </a:r>
            <a:r>
              <a:rPr kumimoji="1" lang="en-US" altLang="zh-Hant" dirty="0"/>
              <a:t> Q7~Q0</a:t>
            </a:r>
            <a:r>
              <a:rPr kumimoji="1" lang="zh-Hant" altLang="en-US" dirty="0"/>
              <a:t>接腳。為方便起見接</a:t>
            </a:r>
            <a:r>
              <a:rPr kumimoji="1" lang="en-US" altLang="zh-Hant" dirty="0"/>
              <a:t>GND</a:t>
            </a:r>
          </a:p>
          <a:p>
            <a:r>
              <a:rPr kumimoji="1" lang="en-US" altLang="zh-Hant" dirty="0"/>
              <a:t>MR</a:t>
            </a:r>
            <a:r>
              <a:rPr kumimoji="1" lang="zh-Hant" altLang="en-US" dirty="0"/>
              <a:t>：</a:t>
            </a:r>
            <a:r>
              <a:rPr kumimoji="1" lang="en-US" altLang="zh-Hant" dirty="0"/>
              <a:t>LOW</a:t>
            </a:r>
            <a:r>
              <a:rPr kumimoji="1" lang="zh-Hant" altLang="en-US" dirty="0"/>
              <a:t>時重置晶片，為方便起見接</a:t>
            </a:r>
            <a:r>
              <a:rPr kumimoji="1" lang="en-US" altLang="zh-Hant" dirty="0"/>
              <a:t>VCC</a:t>
            </a:r>
          </a:p>
          <a:p>
            <a:r>
              <a:rPr kumimoji="1" lang="en-US" altLang="zh-Hant" dirty="0"/>
              <a:t>Q7S</a:t>
            </a:r>
            <a:r>
              <a:rPr kumimoji="1" lang="zh-Hant" altLang="en-US" dirty="0"/>
              <a:t>：接收</a:t>
            </a:r>
            <a:r>
              <a:rPr kumimoji="1" lang="en-US" altLang="zh-Hant" dirty="0"/>
              <a:t>Q0</a:t>
            </a:r>
            <a:r>
              <a:rPr kumimoji="1" lang="zh-Hant" altLang="en-US" dirty="0"/>
              <a:t>資料，並且接下一個</a:t>
            </a:r>
            <a:r>
              <a:rPr kumimoji="1" lang="en-US" altLang="zh-Hant" dirty="0"/>
              <a:t>74HC595</a:t>
            </a:r>
          </a:p>
          <a:p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5C5FBF9-88CB-0E4C-A41B-92A2F56B4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BBD66CF-5A07-F547-840D-832F584DF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BCBA11C-765D-2044-AC4C-50866CD8A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4853FD5-D378-A447-BFCB-B6EEFF1AB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588" y="1747404"/>
            <a:ext cx="3416300" cy="465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789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4CAF38-0424-7E46-87DA-E805AE272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七段顯示器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31EBC8-52A6-F444-89F6-5B5384BF6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D379D00-961E-C443-9EF7-AB7FA5154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BEDD440-D399-0F4C-9D98-2D06624C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21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43440CA-EA37-DB4A-B9B5-D9DBD9954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9193" y="1987034"/>
            <a:ext cx="5853113" cy="414595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09DB152-CCCC-6B46-BB37-4B4F34A9BEC4}"/>
              </a:ext>
            </a:extLst>
          </p:cNvPr>
          <p:cNvSpPr txBox="1"/>
          <p:nvPr/>
        </p:nvSpPr>
        <p:spPr>
          <a:xfrm>
            <a:off x="4091878" y="148197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t" altLang="en-US" b="1" dirty="0">
                <a:solidFill>
                  <a:srgbClr val="FF0000"/>
                </a:solidFill>
              </a:rPr>
              <a:t>共陰</a:t>
            </a:r>
            <a:endParaRPr kumimoji="1" lang="zh-TW" altLang="en-US" b="1" dirty="0">
              <a:solidFill>
                <a:srgbClr val="FF0000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6A7843C-92D4-1441-8A03-8AA66B2CC507}"/>
              </a:ext>
            </a:extLst>
          </p:cNvPr>
          <p:cNvSpPr txBox="1"/>
          <p:nvPr/>
        </p:nvSpPr>
        <p:spPr>
          <a:xfrm>
            <a:off x="7220058" y="148197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t" altLang="en-US" b="1" dirty="0">
                <a:solidFill>
                  <a:srgbClr val="FF0000"/>
                </a:solidFill>
              </a:rPr>
              <a:t>共陽</a:t>
            </a:r>
            <a:endParaRPr kumimoji="1" lang="zh-TW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2270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D464B8-BC69-9641-BB1A-DB26783D1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74HC595 </a:t>
            </a:r>
            <a:r>
              <a:rPr kumimoji="1" lang="zh-Hant" altLang="en-US" dirty="0"/>
              <a:t>與七段顯示器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6FE10ED-956C-B949-9355-B63694DBE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619F86-EBC5-4B45-BD38-5F92A7752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E1A583-0909-804D-8AE1-8E6F973EA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22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AFC96C2-E477-E840-AB14-667A18FE3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788" y="1994188"/>
            <a:ext cx="2310856" cy="315116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8875D2F8-42EE-204D-93E4-4514F46D2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352" y="1994188"/>
            <a:ext cx="1661173" cy="2229469"/>
          </a:xfrm>
          <a:prstGeom prst="rect">
            <a:avLst/>
          </a:prstGeom>
        </p:spPr>
      </p:pic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18A0825B-F3E6-4645-B7AA-D09A08A6F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174000"/>
              </p:ext>
            </p:extLst>
          </p:nvPr>
        </p:nvGraphicFramePr>
        <p:xfrm>
          <a:off x="6553201" y="1535053"/>
          <a:ext cx="4251750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7250">
                  <a:extLst>
                    <a:ext uri="{9D8B030D-6E8A-4147-A177-3AD203B41FA5}">
                      <a16:colId xmlns:a16="http://schemas.microsoft.com/office/drawing/2014/main" val="835273866"/>
                    </a:ext>
                  </a:extLst>
                </a:gridCol>
                <a:gridCol w="1417250">
                  <a:extLst>
                    <a:ext uri="{9D8B030D-6E8A-4147-A177-3AD203B41FA5}">
                      <a16:colId xmlns:a16="http://schemas.microsoft.com/office/drawing/2014/main" val="2835400480"/>
                    </a:ext>
                  </a:extLst>
                </a:gridCol>
                <a:gridCol w="1417250">
                  <a:extLst>
                    <a:ext uri="{9D8B030D-6E8A-4147-A177-3AD203B41FA5}">
                      <a16:colId xmlns:a16="http://schemas.microsoft.com/office/drawing/2014/main" val="2005233283"/>
                    </a:ext>
                  </a:extLst>
                </a:gridCol>
              </a:tblGrid>
              <a:tr h="331489">
                <a:tc>
                  <a:txBody>
                    <a:bodyPr/>
                    <a:lstStyle/>
                    <a:p>
                      <a:r>
                        <a:rPr lang="zh-Hant" altLang="en-US" dirty="0"/>
                        <a:t>七段顯示器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ant" dirty="0"/>
                        <a:t>74HC595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RPi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14005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DS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GPIO17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837237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STCP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GPIO27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960795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SHCP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GPIO22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1576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OE, GND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GND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314857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MR, VCC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5V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935835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r>
                        <a:rPr lang="en-US" altLang="zh-TW" dirty="0"/>
                        <a:t>A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Q7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867600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r>
                        <a:rPr lang="en-US" altLang="zh-TW" dirty="0"/>
                        <a:t>B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Q6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140162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r>
                        <a:rPr lang="en-US" altLang="zh-TW" dirty="0"/>
                        <a:t>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Q5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967818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r>
                        <a:rPr lang="en-US" altLang="zh-TW" dirty="0"/>
                        <a:t>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Q4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357517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r>
                        <a:rPr lang="en-US" altLang="zh-TW" dirty="0"/>
                        <a:t>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Q3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0366205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r>
                        <a:rPr lang="en-US" altLang="zh-TW" dirty="0"/>
                        <a:t>F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Q2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370706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r>
                        <a:rPr lang="en-US" altLang="zh-TW" dirty="0"/>
                        <a:t>G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Q1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940059"/>
                  </a:ext>
                </a:extLst>
              </a:tr>
              <a:tr h="331489">
                <a:tc>
                  <a:txBody>
                    <a:bodyPr/>
                    <a:lstStyle/>
                    <a:p>
                      <a:r>
                        <a:rPr lang="en-US" altLang="zh-TW" dirty="0"/>
                        <a:t>CP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Q0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9058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90208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D664FD-5C67-B340-99F7-2EC379A5E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接線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E7D293-1D1A-114B-99CC-B97B72692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3C10C5-8D34-D948-A57B-E61250829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3A62AE-5CFE-F14B-B628-D501BA15C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23</a:t>
            </a:fld>
            <a:endParaRPr 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96E8F3E-7CDE-8745-A607-87351D212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570" y="1428750"/>
            <a:ext cx="10176510" cy="492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792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E8CEB1-D538-4140-82DE-EFCC3EE41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編碼</a:t>
            </a:r>
            <a:r>
              <a:rPr kumimoji="1" lang="en-US" altLang="zh-Hant" dirty="0"/>
              <a:t> – </a:t>
            </a:r>
            <a:r>
              <a:rPr kumimoji="1" lang="zh-Hant" altLang="en-US" dirty="0"/>
              <a:t>共陰七段顯示器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95CF5D0-5295-BC4A-99AB-693128DAD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69FACB-9791-124E-9AEA-CE89E0B69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DF13C2-0D7B-BA44-94EA-11D9AA672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24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3C20603-F8AA-484B-87DD-25E39A196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352" y="1994188"/>
            <a:ext cx="2645739" cy="355086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CA2F5B9-C98C-FF45-A551-308AD570A91E}"/>
              </a:ext>
            </a:extLst>
          </p:cNvPr>
          <p:cNvSpPr/>
          <p:nvPr/>
        </p:nvSpPr>
        <p:spPr>
          <a:xfrm>
            <a:off x="4876800" y="1751900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data = [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#A  B  C  D  E  F  G  GP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],</a:t>
            </a:r>
            <a:r>
              <a:rPr lang="en-US" altLang="zh-TW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#0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],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#1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],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#2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],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#3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],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#4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],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#5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],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#6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],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#7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],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#8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 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#9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</a:t>
            </a:r>
            <a:endParaRPr lang="en-US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464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F0C175-C953-DE4A-B566-1A28E94AC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程式</a:t>
            </a:r>
            <a:r>
              <a:rPr kumimoji="1" lang="en-US" altLang="zh-Hant" dirty="0"/>
              <a:t> 1/2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699E4FB-C124-2F4E-A85B-E317620C3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25092D5-BFA3-E04A-A148-3987BBF6C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A59B2E5-BDEE-6745-B2EE-0BEAE76A7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25</a:t>
            </a:fld>
            <a:endParaRPr 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8102652-F763-F240-B042-E2D2DB729A75}"/>
              </a:ext>
            </a:extLst>
          </p:cNvPr>
          <p:cNvSpPr/>
          <p:nvPr/>
        </p:nvSpPr>
        <p:spPr>
          <a:xfrm>
            <a:off x="2985979" y="1680031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RPi.GPIO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as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GPIO</a:t>
            </a:r>
          </a:p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time</a:t>
            </a:r>
            <a:endParaRPr lang="en-US" altLang="zh-TW" dirty="0">
              <a:solidFill>
                <a:srgbClr val="CE32CC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GPIO.setmode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(GPIO.BCM)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pinDS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  =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17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pinSTCP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27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pinSHCP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22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pinDS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GPIO.OUT)   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#DS     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pinSTCP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GPIO.OUT) 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#STCP   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pinSHCP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GPIO.OUT) 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#SHCP   </a:t>
            </a:r>
            <a:b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data = [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#A  B  C  D  E  F  G  GP</a:t>
            </a:r>
          </a:p>
          <a:p>
            <a:r>
              <a:rPr lang="en-US" altLang="zh-TW" dirty="0">
                <a:solidFill>
                  <a:srgbClr val="FF0000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altLang="zh-TW" dirty="0">
                <a:solidFill>
                  <a:srgbClr val="FF0000"/>
                </a:solidFill>
                <a:latin typeface="Menlo" panose="020B0609030804020204" pitchFamily="49" charset="0"/>
              </a:rPr>
              <a:t>...</a:t>
            </a:r>
            <a:endParaRPr lang="en-US" altLang="zh-TW" dirty="0">
              <a:solidFill>
                <a:srgbClr val="FF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436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9E7204-967E-5C46-A9DD-03C7CFE37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程式</a:t>
            </a:r>
            <a:r>
              <a:rPr kumimoji="1" lang="en-US" altLang="zh-Hant" dirty="0"/>
              <a:t> 2/2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AFA1BE-6675-E84C-BB43-28F6A81A3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3693216-A78C-8441-8839-43BC8C9B3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CD5520D-E3DB-F045-A592-EC822045A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26</a:t>
            </a:fld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E4B3FC4-F1E7-9E45-9FD4-A4A814D05403}"/>
              </a:ext>
            </a:extLst>
          </p:cNvPr>
          <p:cNvSpPr/>
          <p:nvPr/>
        </p:nvSpPr>
        <p:spPr>
          <a:xfrm>
            <a:off x="2319338" y="1565732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try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C5721C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for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in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range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25B2BF"/>
                </a:solidFill>
                <a:latin typeface="Menlo" panose="020B0609030804020204" pitchFamily="49" charset="0"/>
              </a:rPr>
              <a:t>len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(data)):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GPIO.output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B050"/>
                </a:solidFill>
                <a:latin typeface="Menlo" panose="020B0609030804020204" pitchFamily="49" charset="0"/>
              </a:rPr>
              <a:t>pinSTCP</a:t>
            </a:r>
            <a:r>
              <a:rPr lang="en-US" altLang="zh-TW" dirty="0">
                <a:solidFill>
                  <a:srgbClr val="00B050"/>
                </a:solidFill>
                <a:latin typeface="Menlo" panose="020B0609030804020204" pitchFamily="49" charset="0"/>
              </a:rPr>
              <a:t>, 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for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j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in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range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25B2BF"/>
                </a:solidFill>
                <a:latin typeface="Menlo" panose="020B0609030804020204" pitchFamily="49" charset="0"/>
              </a:rPr>
              <a:t>len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(data[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])):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GPIO.output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7030A0"/>
                </a:solidFill>
                <a:latin typeface="Menlo" panose="020B0609030804020204" pitchFamily="49" charset="0"/>
              </a:rPr>
              <a:t>pinSHCP</a:t>
            </a:r>
            <a:r>
              <a:rPr lang="en-US" altLang="zh-TW" dirty="0">
                <a:solidFill>
                  <a:srgbClr val="7030A0"/>
                </a:solidFill>
                <a:latin typeface="Menlo" panose="020B0609030804020204" pitchFamily="49" charset="0"/>
              </a:rPr>
              <a:t>, 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GPIO.output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pinDS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data[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][j])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GPIO.output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7030A0"/>
                </a:solidFill>
                <a:latin typeface="Menlo" panose="020B0609030804020204" pitchFamily="49" charset="0"/>
              </a:rPr>
              <a:t>pinSHCP</a:t>
            </a:r>
            <a:r>
              <a:rPr lang="en-US" altLang="zh-TW" dirty="0">
                <a:solidFill>
                  <a:srgbClr val="7030A0"/>
                </a:solidFill>
                <a:latin typeface="Menlo" panose="020B0609030804020204" pitchFamily="49" charset="0"/>
              </a:rPr>
              <a:t>, 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GPIO.output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>
                <a:solidFill>
                  <a:srgbClr val="00B050"/>
                </a:solidFill>
                <a:latin typeface="Menlo" panose="020B0609030804020204" pitchFamily="49" charset="0"/>
              </a:rPr>
              <a:t>pinSTCP</a:t>
            </a:r>
            <a:r>
              <a:rPr lang="en-US" altLang="zh-TW" dirty="0">
                <a:solidFill>
                  <a:srgbClr val="00B050"/>
                </a:solidFill>
                <a:latin typeface="Menlo" panose="020B0609030804020204" pitchFamily="49" charset="0"/>
              </a:rPr>
              <a:t>, 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 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except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 err="1">
                <a:solidFill>
                  <a:srgbClr val="26B41B"/>
                </a:solidFill>
                <a:latin typeface="Menlo" panose="020B0609030804020204" pitchFamily="49" charset="0"/>
              </a:rPr>
              <a:t>KeyboardInterrupt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26B41B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pass</a:t>
            </a:r>
            <a:b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GPIO.cleanup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US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5792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7717FE-CF42-024B-A23A-CBF4BBCFA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I2C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FD41A80-41D9-8E40-BCC2-4D8E03884E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7BEF99-26A4-DE43-A7FE-8F403E74E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9DFDC4C-71F7-5D41-AE8D-D1A873F6D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670B03B-84E6-7940-A8B6-D0E048792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8002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51C066-1D01-714B-979E-59430D6A3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I2C</a:t>
            </a:r>
            <a:r>
              <a:rPr kumimoji="1" lang="zh-CN" altLang="en-US" dirty="0"/>
              <a:t>位址掃描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CD229A-8E1F-B444-A6FB-F32A29B06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$ </a:t>
            </a:r>
            <a:r>
              <a:rPr lang="en" altLang="zh-TW" dirty="0"/>
              <a:t>i2cdetect -y 1</a:t>
            </a:r>
          </a:p>
          <a:p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F7F728A-7F70-A04A-929C-F73985C5D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1E9EAF-47DD-7A40-AE30-F49E0A084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56658D1-CFA5-E542-BD49-754B09EDD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28</a:t>
            </a:fld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B9EDCC-60FD-8841-B492-5F68C276CE5F}"/>
              </a:ext>
            </a:extLst>
          </p:cNvPr>
          <p:cNvSpPr/>
          <p:nvPr/>
        </p:nvSpPr>
        <p:spPr>
          <a:xfrm>
            <a:off x="1779632" y="3019882"/>
            <a:ext cx="850869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    0  1  2  3  4  5  6  7  8  9  a  b  c  d  e  f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00:          -- -- -- -- -- -- -- -- -- -- -- -- -- 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10: -- -- -- -- -- -- -- -- -- -- -- -- -- -- -- -- 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20: -- -- -- -- -- -- -- -- -- -- -- -- -- -- -- -- 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30: -- -- -- -- -- -- -- -- -- -- -- -- -- -- -- -- 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40: -- -- -- -- -- -- -- -- -- -- -- -- -- -- -- -- 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50: -- -- -- 53 -- -- -- -- -- -- -- -- -- -- -- -- 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60: -- -- -- -- -- -- -- -- -- -- -- -- -- -- -- -- 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70: -- -- -- -- -- -- -- -- </a:t>
            </a:r>
            <a:endParaRPr lang="en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7044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E5F977-F83C-F141-9E79-BB2A5BB02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三軸加速儀</a:t>
            </a:r>
            <a:r>
              <a:rPr kumimoji="1" lang="en-US" altLang="zh-Hant" dirty="0"/>
              <a:t> – ADXL345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505BD6-7C6A-A14B-9AC4-8BAB9CADC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286000"/>
            <a:ext cx="3861412" cy="3581400"/>
          </a:xfrm>
        </p:spPr>
        <p:txBody>
          <a:bodyPr/>
          <a:lstStyle/>
          <a:p>
            <a:r>
              <a:rPr kumimoji="1" lang="zh-TW" altLang="en-US" dirty="0"/>
              <a:t>規格文件</a:t>
            </a:r>
            <a:endParaRPr kumimoji="1" lang="en-US" altLang="zh-TW" dirty="0"/>
          </a:p>
          <a:p>
            <a:pPr lvl="1"/>
            <a:r>
              <a:rPr kumimoji="1" lang="en" altLang="zh-TW" dirty="0">
                <a:hlinkClick r:id="rId2"/>
              </a:rPr>
              <a:t>http://www.analog.com/media/en/technical-documentation/data-sheets/ADXL345.pdf</a:t>
            </a:r>
            <a:r>
              <a:rPr kumimoji="1" lang="en" altLang="zh-TW" dirty="0"/>
              <a:t> 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87E9B8-5CB3-954F-BA3A-7BA2428E7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CC5641C-55CD-4646-80E6-597D3A967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524B5F4-412C-8E40-8956-03ED1404A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29</a:t>
            </a:fld>
            <a:endParaRPr 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D3D20A7-F4E2-8D4A-8C26-86754ED39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533308"/>
            <a:ext cx="4509447" cy="462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548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7D45AC-C82B-1048-8179-8B90375E7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舵機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39BFFCD-FDC5-6D47-8CFB-010DD9C12C65}"/>
              </a:ext>
            </a:extLst>
          </p:cNvPr>
          <p:cNvSpPr/>
          <p:nvPr/>
        </p:nvSpPr>
        <p:spPr>
          <a:xfrm>
            <a:off x="2873829" y="1089974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RPi.GPIO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as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GPIO</a:t>
            </a:r>
          </a:p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time</a:t>
            </a:r>
            <a:endParaRPr lang="en-US" altLang="zh-TW" dirty="0">
              <a:solidFill>
                <a:srgbClr val="CE32CC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GPIO.setmode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(GPIO.BCM)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4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GPIO.OUT)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p = GPIO.PWM(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4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50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p.start</a:t>
            </a:r>
            <a:r>
              <a:rPr lang="en-US" altLang="zh-TW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>
                <a:solidFill>
                  <a:srgbClr val="BD311B"/>
                </a:solidFill>
                <a:latin typeface="Menlo" panose="020B0609030804020204" pitchFamily="49" charset="0"/>
              </a:rPr>
              <a:t>2.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5</a:t>
            </a:r>
            <a:r>
              <a:rPr lang="en-US" altLang="zh-TW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0 degree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p.ChangeDutyCycle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2.5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0.4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180 degree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p.ChangeDutyCycle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12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0.4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90 degree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p.ChangeDutyCycle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7.25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0.4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p.stop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GPIO.cleanup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US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327E2DE-E48F-2141-9ADC-B07097300AA3}"/>
              </a:ext>
            </a:extLst>
          </p:cNvPr>
          <p:cNvSpPr/>
          <p:nvPr/>
        </p:nvSpPr>
        <p:spPr>
          <a:xfrm>
            <a:off x="6819441" y="1725386"/>
            <a:ext cx="5241929" cy="107721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TW" sz="1600" dirty="0" err="1">
                <a:solidFill>
                  <a:srgbClr val="C5721C"/>
                </a:solidFill>
                <a:latin typeface="Menlo" panose="020B0609030804020204" pitchFamily="49" charset="0"/>
              </a:rPr>
              <a:t>def</a:t>
            </a:r>
            <a:r>
              <a:rPr lang="en-US" altLang="zh-TW" sz="1600" dirty="0">
                <a:solidFill>
                  <a:srgbClr val="C5721C"/>
                </a:solidFill>
                <a:latin typeface="Menlo" panose="020B0609030804020204" pitchFamily="49" charset="0"/>
              </a:rPr>
              <a:t> </a:t>
            </a:r>
            <a:r>
              <a:rPr lang="en-US" altLang="zh-TW" sz="1600" dirty="0" err="1">
                <a:solidFill>
                  <a:srgbClr val="25B2BF"/>
                </a:solidFill>
                <a:latin typeface="Menlo" panose="020B0609030804020204" pitchFamily="49" charset="0"/>
              </a:rPr>
              <a:t>degreeToDutyCycle</a:t>
            </a:r>
            <a:r>
              <a:rPr lang="en-US" altLang="zh-TW" sz="1600" dirty="0">
                <a:solidFill>
                  <a:srgbClr val="000000"/>
                </a:solidFill>
                <a:latin typeface="Menlo" panose="020B0609030804020204" pitchFamily="49" charset="0"/>
              </a:rPr>
              <a:t>(degree):</a:t>
            </a:r>
            <a:endParaRPr lang="en-US" altLang="zh-TW" sz="1600" dirty="0">
              <a:solidFill>
                <a:srgbClr val="25B2BF"/>
              </a:solidFill>
              <a:latin typeface="Menlo" panose="020B0609030804020204" pitchFamily="49" charset="0"/>
            </a:endParaRPr>
          </a:p>
          <a:p>
            <a:r>
              <a:rPr lang="en-US" altLang="zh-TW" sz="1600" dirty="0">
                <a:solidFill>
                  <a:srgbClr val="000000"/>
                </a:solidFill>
                <a:latin typeface="Menlo" panose="020B0609030804020204" pitchFamily="49" charset="0"/>
              </a:rPr>
              <a:t>    dc = (</a:t>
            </a:r>
            <a:r>
              <a:rPr lang="en-US" altLang="zh-TW" sz="1600" dirty="0">
                <a:solidFill>
                  <a:srgbClr val="BD311B"/>
                </a:solidFill>
                <a:latin typeface="Menlo" panose="020B0609030804020204" pitchFamily="49" charset="0"/>
              </a:rPr>
              <a:t>12 </a:t>
            </a:r>
            <a:r>
              <a:rPr lang="en-US" altLang="zh-TW" sz="1600" dirty="0">
                <a:solidFill>
                  <a:srgbClr val="000000"/>
                </a:solidFill>
                <a:latin typeface="Menlo" panose="020B0609030804020204" pitchFamily="49" charset="0"/>
              </a:rPr>
              <a:t>- </a:t>
            </a:r>
            <a:r>
              <a:rPr lang="en-US" altLang="zh-TW" sz="1600" dirty="0">
                <a:solidFill>
                  <a:srgbClr val="BD311B"/>
                </a:solidFill>
                <a:latin typeface="Menlo" panose="020B0609030804020204" pitchFamily="49" charset="0"/>
              </a:rPr>
              <a:t>2.5</a:t>
            </a:r>
            <a:r>
              <a:rPr lang="en-US" altLang="zh-TW" sz="1600" dirty="0">
                <a:solidFill>
                  <a:srgbClr val="000000"/>
                </a:solidFill>
                <a:latin typeface="Menlo" panose="020B0609030804020204" pitchFamily="49" charset="0"/>
              </a:rPr>
              <a:t>) / </a:t>
            </a:r>
            <a:r>
              <a:rPr lang="en-US" altLang="zh-TW" sz="1600" dirty="0">
                <a:solidFill>
                  <a:srgbClr val="BD311B"/>
                </a:solidFill>
                <a:latin typeface="Menlo" panose="020B0609030804020204" pitchFamily="49" charset="0"/>
              </a:rPr>
              <a:t>180 </a:t>
            </a:r>
            <a:r>
              <a:rPr lang="en-US" altLang="zh-TW" sz="1600" dirty="0">
                <a:solidFill>
                  <a:srgbClr val="000000"/>
                </a:solidFill>
                <a:latin typeface="Menlo" panose="020B0609030804020204" pitchFamily="49" charset="0"/>
              </a:rPr>
              <a:t>* degree + </a:t>
            </a:r>
            <a:r>
              <a:rPr lang="en-US" altLang="zh-TW" sz="1600" dirty="0">
                <a:solidFill>
                  <a:srgbClr val="BD311B"/>
                </a:solidFill>
                <a:latin typeface="Menlo" panose="020B0609030804020204" pitchFamily="49" charset="0"/>
              </a:rPr>
              <a:t>2.5</a:t>
            </a:r>
            <a:endParaRPr lang="en-US" altLang="zh-TW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sz="1600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TW" sz="1600" dirty="0" err="1">
                <a:solidFill>
                  <a:srgbClr val="000000"/>
                </a:solidFill>
                <a:latin typeface="Menlo" panose="020B0609030804020204" pitchFamily="49" charset="0"/>
              </a:rPr>
              <a:t>p.ChangeDutyCycle</a:t>
            </a:r>
            <a:r>
              <a:rPr lang="en-US" altLang="zh-TW" sz="1600" dirty="0">
                <a:solidFill>
                  <a:srgbClr val="000000"/>
                </a:solidFill>
                <a:latin typeface="Menlo" panose="020B0609030804020204" pitchFamily="49" charset="0"/>
              </a:rPr>
              <a:t>(dc)</a:t>
            </a:r>
          </a:p>
          <a:p>
            <a:r>
              <a:rPr lang="en-US" altLang="zh-TW" sz="1600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TW" sz="1600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sz="1600" dirty="0">
                <a:solidFill>
                  <a:srgbClr val="BD311B"/>
                </a:solidFill>
                <a:latin typeface="Menlo" panose="020B0609030804020204" pitchFamily="49" charset="0"/>
              </a:rPr>
              <a:t>0.4</a:t>
            </a:r>
            <a:r>
              <a:rPr lang="en-US" altLang="zh-TW" sz="16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endParaRPr lang="en-US" altLang="zh-TW" sz="16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BFE9B60-0A9F-AD41-8934-2C2933D84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809445B-980B-484E-A49C-6D92D6D19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0EFE60C-982F-964F-AD90-3D8A7586C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6754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B01398-4258-4443-B5A1-695FC2BBB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樹莓派開啟</a:t>
            </a:r>
            <a:r>
              <a:rPr kumimoji="1" lang="en-US" altLang="zh-Hant" dirty="0"/>
              <a:t>I2C</a:t>
            </a:r>
            <a:r>
              <a:rPr kumimoji="1" lang="zh-Hant" altLang="en-US" dirty="0"/>
              <a:t>功能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2F57AF-E052-9445-BF06-48E6253A3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sudo </a:t>
            </a:r>
            <a:r>
              <a:rPr kumimoji="1" lang="en-US" altLang="zh-TW" dirty="0" err="1"/>
              <a:t>raspi-config</a:t>
            </a:r>
            <a:endParaRPr kumimoji="1" lang="en-US" altLang="zh-TW" dirty="0"/>
          </a:p>
          <a:p>
            <a:pPr lvl="1"/>
            <a:r>
              <a:rPr kumimoji="1" lang="zh-Hant" altLang="en-US" dirty="0"/>
              <a:t>開啟</a:t>
            </a:r>
            <a:r>
              <a:rPr kumimoji="1" lang="en-US" altLang="zh-Hant" dirty="0"/>
              <a:t> I2C </a:t>
            </a:r>
            <a:r>
              <a:rPr kumimoji="1" lang="zh-Hant" altLang="en-US" dirty="0"/>
              <a:t>功能</a:t>
            </a:r>
            <a:endParaRPr kumimoji="1" lang="en-US" altLang="zh-TW" dirty="0"/>
          </a:p>
          <a:p>
            <a:r>
              <a:rPr kumimoji="1" lang="en-US" altLang="zh-TW" dirty="0"/>
              <a:t>sudo vi /</a:t>
            </a:r>
            <a:r>
              <a:rPr kumimoji="1" lang="en-US" altLang="zh-TW" dirty="0" err="1"/>
              <a:t>etc</a:t>
            </a:r>
            <a:r>
              <a:rPr kumimoji="1" lang="en-US" altLang="zh-TW" dirty="0"/>
              <a:t>/modules-</a:t>
            </a:r>
            <a:r>
              <a:rPr kumimoji="1" lang="en-US" altLang="zh-TW" dirty="0" err="1"/>
              <a:t>load.d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modules.conf</a:t>
            </a:r>
            <a:endParaRPr kumimoji="1" lang="en-US" altLang="zh-TW" dirty="0"/>
          </a:p>
          <a:p>
            <a:pPr marL="530352" lvl="1" indent="0">
              <a:buNone/>
            </a:pPr>
            <a:r>
              <a:rPr kumimoji="1" lang="zh-Hant" altLang="en-US" dirty="0"/>
              <a:t>內容為：</a:t>
            </a:r>
            <a:endParaRPr kumimoji="1" lang="en-US" altLang="zh-Hant" dirty="0"/>
          </a:p>
          <a:p>
            <a:pPr lvl="1"/>
            <a:r>
              <a:rPr kumimoji="1" lang="en-US" altLang="zh-TW" dirty="0"/>
              <a:t>snd-bcm2835</a:t>
            </a:r>
          </a:p>
          <a:p>
            <a:pPr lvl="1"/>
            <a:r>
              <a:rPr kumimoji="1" lang="en-US" altLang="zh-TW" dirty="0"/>
              <a:t>i2c-dev</a:t>
            </a:r>
          </a:p>
          <a:p>
            <a:pPr lvl="1"/>
            <a:r>
              <a:rPr kumimoji="1" lang="en-US" altLang="zh-TW" dirty="0" err="1"/>
              <a:t>spidev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2C410BC-5ABC-AF4E-A042-34E390403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CF8827-B88B-6845-82E9-F4420A9AB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0B94D4-AB0D-C742-9FCB-D73E3FA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000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F15CA3-EBDF-3F4F-BD38-A2E62D421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程式</a:t>
            </a:r>
            <a:r>
              <a:rPr kumimoji="1" lang="en-US" altLang="zh-Hant" dirty="0"/>
              <a:t> lib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8125E0-3061-F74E-B9C9-EB54F5335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t" altLang="en-US" dirty="0"/>
              <a:t>下載：</a:t>
            </a:r>
            <a:endParaRPr kumimoji="1" lang="en-US" altLang="zh-Hant" dirty="0"/>
          </a:p>
          <a:p>
            <a:pPr lvl="1"/>
            <a:r>
              <a:rPr kumimoji="1" lang="en-US" altLang="zh-TW" dirty="0"/>
              <a:t>https://</a:t>
            </a:r>
            <a:r>
              <a:rPr kumimoji="1" lang="en-US" altLang="zh-TW" dirty="0" err="1"/>
              <a:t>github.com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pimoroni</a:t>
            </a:r>
            <a:r>
              <a:rPr kumimoji="1" lang="en-US" altLang="zh-TW" dirty="0"/>
              <a:t>/adxl345-python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840B444-989D-D547-9D38-ACA560BCC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C9388B-E6AC-0F40-A6D9-E13900B2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06A18F8-A57A-DE41-A643-798645CC9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4908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A8F425-F475-3B45-AC20-D76FC93A7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程式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15576E-9AA1-2A44-9503-C98484E69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F729E4A-E920-5E4C-B09B-6C391B254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4FC225-0679-EC41-93D6-B882D055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32</a:t>
            </a:fld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F7C89DD-CE47-2A4D-9A7C-14204F1B9ABC}"/>
              </a:ext>
            </a:extLst>
          </p:cNvPr>
          <p:cNvSpPr/>
          <p:nvPr/>
        </p:nvSpPr>
        <p:spPr>
          <a:xfrm>
            <a:off x="3976686" y="928688"/>
            <a:ext cx="7210427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from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adxl345 </a:t>
            </a:r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ADXL345 </a:t>
            </a:r>
          </a:p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time</a:t>
            </a:r>
            <a:endParaRPr lang="en-US" altLang="zh-TW" dirty="0">
              <a:solidFill>
                <a:srgbClr val="CE32CC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adxl345 = ADXL345()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try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C5721C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while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True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axes = adxl345.getAxes(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True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"  x = %.3fG"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% ( axes[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'x'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 ))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"  y = %.3fG"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% ( axes[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'y'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 ))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"  z = %.3fG"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% ( axes[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'z'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 ))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" -------- ")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        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0.2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except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 err="1">
                <a:solidFill>
                  <a:srgbClr val="26B41B"/>
                </a:solidFill>
                <a:latin typeface="Menlo" panose="020B0609030804020204" pitchFamily="49" charset="0"/>
              </a:rPr>
              <a:t>KeyboardInterrupt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26B41B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26B41B"/>
                </a:solidFill>
                <a:latin typeface="Menlo" panose="020B0609030804020204" pitchFamily="49" charset="0"/>
              </a:rPr>
              <a:t>   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pass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GPIO.cleanup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US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0345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40E9B4-2A3D-F543-920A-DBD0624BF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DIY</a:t>
            </a:r>
            <a:r>
              <a:rPr kumimoji="1" lang="zh-CN" altLang="en-US" dirty="0"/>
              <a:t>樂趣多</a:t>
            </a:r>
            <a:r>
              <a:rPr kumimoji="1" lang="en-US" altLang="zh-CN" dirty="0"/>
              <a:t> - </a:t>
            </a:r>
            <a:r>
              <a:rPr kumimoji="1" lang="zh-TW" altLang="en-US" dirty="0"/>
              <a:t>起手式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095DE6-0A71-4D41-B5F5-4EE31F5F9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16F5E49-53DD-9542-8820-5075D2D41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2277BDF-DA6A-984E-95F1-AB45EFB3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33</a:t>
            </a:fld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6F0DDB-7064-BF4A-8DA9-1671B695D699}"/>
              </a:ext>
            </a:extLst>
          </p:cNvPr>
          <p:cNvSpPr/>
          <p:nvPr/>
        </p:nvSpPr>
        <p:spPr>
          <a:xfrm>
            <a:off x="1390650" y="1541416"/>
            <a:ext cx="9050357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smbus</a:t>
            </a: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i2c =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smbus.SMBus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addr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0x53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    		</a:t>
            </a:r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裝置位址</a:t>
            </a:r>
            <a:endParaRPr lang="zh-TW" alt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reg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0x2C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		</a:t>
            </a:r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暫存器位址</a:t>
            </a:r>
            <a:endParaRPr lang="zh-TW" alt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val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0x0B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		</a:t>
            </a:r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要寫入的值</a:t>
            </a:r>
            <a:endParaRPr lang="en-US" altLang="zh-TW" dirty="0">
              <a:solidFill>
                <a:srgbClr val="4D2CDC"/>
              </a:solidFill>
              <a:latin typeface="Menlo" panose="020B0609030804020204" pitchFamily="49" charset="0"/>
            </a:endParaRP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lst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[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0x0A, 0x0B</a:t>
            </a:r>
            <a:r>
              <a:rPr lang="en" altLang="zh-TW" dirty="0">
                <a:latin typeface="Menlo" panose="020B0609030804020204" pitchFamily="49" charset="0"/>
              </a:rPr>
              <a:t>]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	</a:t>
            </a:r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要連續寫入的值</a:t>
            </a:r>
            <a:endParaRPr lang="zh-TW" alt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zh-TW" alt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寫資料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i2c.write_byte_data(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addr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reg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val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 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i2c.write_i2c_block_data(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addr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reg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lst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 </a:t>
            </a:r>
          </a:p>
          <a:p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讀資料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data1 = i2c.read_byte_data(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addr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reg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b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data2 = i2c.read_i2c_block_data(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addr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reg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4) </a:t>
            </a:r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連續讀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 4 bytes</a:t>
            </a:r>
            <a:b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(data1)</a:t>
            </a:r>
            <a:endParaRPr lang="en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9289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862103-57C7-8A4D-BA2C-E872251B3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DIY</a:t>
            </a:r>
            <a:r>
              <a:rPr kumimoji="1" lang="zh-CN" altLang="en-US" dirty="0"/>
              <a:t>樂趣多</a:t>
            </a:r>
            <a:r>
              <a:rPr kumimoji="1" lang="en-US" altLang="zh-CN" dirty="0"/>
              <a:t> 1/2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1D31D0A-5EA3-C44E-BE0A-981E6CFFC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70C0C3-28C8-7E4C-9C03-6628986D3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C0B9406-4B43-7C49-8E58-C50B86890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34</a:t>
            </a:fld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A945EDB-B748-4A4C-94FE-218C88119BA1}"/>
              </a:ext>
            </a:extLst>
          </p:cNvPr>
          <p:cNvSpPr/>
          <p:nvPr/>
        </p:nvSpPr>
        <p:spPr>
          <a:xfrm>
            <a:off x="1371600" y="2171700"/>
            <a:ext cx="808208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#coding=utf-8</a:t>
            </a:r>
          </a:p>
          <a:p>
            <a:r>
              <a:rPr lang="en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smbus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time</a:t>
            </a:r>
          </a:p>
          <a:p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i2c =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smbus.SMBus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addr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0x53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    </a:t>
            </a:r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裝置位址</a:t>
            </a:r>
            <a:endParaRPr lang="zh-TW" alt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zh-TW" alt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設定運作頻率 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100</a:t>
            </a:r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HZ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i2c.write_byte_data(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addr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0x2C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0x0B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設定電源管理為自動休眠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i2c.write_byte_data(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addr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0x2D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0x08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設定資料範圍 正負</a:t>
            </a:r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8</a:t>
            </a:r>
            <a:r>
              <a:rPr lang="en" altLang="zh-TW" dirty="0">
                <a:solidFill>
                  <a:srgbClr val="4D2CDC"/>
                </a:solidFill>
                <a:latin typeface="Menlo" panose="020B0609030804020204" pitchFamily="49" charset="0"/>
              </a:rPr>
              <a:t>g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i2c.write_byte_data(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addr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0x31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0x08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|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0x02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endParaRPr lang="en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0924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A4776B-C984-804B-8E57-5177F8EA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DIY</a:t>
            </a:r>
            <a:r>
              <a:rPr kumimoji="1" lang="zh-CN" altLang="en-US" dirty="0"/>
              <a:t>樂趣多</a:t>
            </a:r>
            <a:r>
              <a:rPr kumimoji="1" lang="en-US" altLang="zh-CN" dirty="0"/>
              <a:t> 2/2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90B1E7-36CB-0F4C-A2AC-B7F07AC79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0B5C3AE-5ACE-654E-B79B-DFA650C0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5B7134-1051-4E4A-8432-ABA93A5F8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35</a:t>
            </a:fld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B25AA47-B443-5142-928B-9173D81CA6B4}"/>
              </a:ext>
            </a:extLst>
          </p:cNvPr>
          <p:cNvSpPr/>
          <p:nvPr/>
        </p:nvSpPr>
        <p:spPr>
          <a:xfrm>
            <a:off x="1451708" y="1428750"/>
            <a:ext cx="802102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zh-TW" altLang="en-US" dirty="0">
                <a:solidFill>
                  <a:srgbClr val="4D2CDC"/>
                </a:solidFill>
                <a:latin typeface="Menlo" panose="020B0609030804020204" pitchFamily="49" charset="0"/>
              </a:rPr>
              <a:t>讀資料</a:t>
            </a:r>
          </a:p>
          <a:p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def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25B2BF"/>
                </a:solidFill>
                <a:latin typeface="Menlo" panose="020B0609030804020204" pitchFamily="49" charset="0"/>
              </a:rPr>
              <a:t>axesData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reg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):</a:t>
            </a:r>
            <a:endParaRPr lang="en" altLang="zh-TW" dirty="0">
              <a:solidFill>
                <a:srgbClr val="25B2BF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bytes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i2c.read_i2c_block_data(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addr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reg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axes = </a:t>
            </a:r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bytes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 | (</a:t>
            </a:r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bytes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 &lt;&lt;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8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if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(axes &amp; 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&lt;&lt;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16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-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axes = axes - 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&lt;&lt;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16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return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round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(axes *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0.004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4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try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" altLang="zh-TW" dirty="0">
              <a:solidFill>
                <a:srgbClr val="C5721C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while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True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x =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axesData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0x32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y =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axesData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0x34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z =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axesData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0x36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(x, y, z)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0.2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except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26B41B"/>
                </a:solidFill>
                <a:latin typeface="Menlo" panose="020B0609030804020204" pitchFamily="49" charset="0"/>
              </a:rPr>
              <a:t>KeyboardInterrupt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" altLang="zh-TW" dirty="0">
              <a:solidFill>
                <a:srgbClr val="26B41B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pass</a:t>
            </a:r>
            <a:endParaRPr lang="en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7308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2C120F-9EBE-F941-B310-0C1A57AAA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GY-68 BMP180 </a:t>
            </a:r>
            <a:r>
              <a:rPr kumimoji="1" lang="zh-CN" altLang="en-US" dirty="0"/>
              <a:t>氣壓感測</a:t>
            </a:r>
            <a:endParaRPr kumimoji="1" lang="zh-TW" altLang="en-US" dirty="0"/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8728FC5A-D606-2D46-9988-81CDC5368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3822852"/>
            <a:ext cx="9601200" cy="2044547"/>
          </a:xfrm>
        </p:spPr>
        <p:txBody>
          <a:bodyPr/>
          <a:lstStyle/>
          <a:p>
            <a:r>
              <a:rPr kumimoji="1" lang="en-US" altLang="zh-TW" dirty="0"/>
              <a:t>I2C</a:t>
            </a:r>
            <a:r>
              <a:rPr kumimoji="1" lang="zh-CN" altLang="en-US" dirty="0"/>
              <a:t>協定</a:t>
            </a:r>
            <a:endParaRPr kumimoji="1" lang="en-US" altLang="zh-CN" dirty="0"/>
          </a:p>
          <a:p>
            <a:r>
              <a:rPr kumimoji="1" lang="zh-CN" altLang="en-US" dirty="0"/>
              <a:t>程式碼</a:t>
            </a:r>
            <a:endParaRPr kumimoji="1" lang="en-US" altLang="zh-CN" dirty="0"/>
          </a:p>
          <a:p>
            <a:pPr lvl="1"/>
            <a:r>
              <a:rPr lang="en" altLang="zh-TW" dirty="0" err="1"/>
              <a:t>wget</a:t>
            </a:r>
            <a:r>
              <a:rPr lang="en" altLang="zh-TW" dirty="0"/>
              <a:t> https://</a:t>
            </a:r>
            <a:r>
              <a:rPr lang="en" altLang="zh-TW" dirty="0" err="1"/>
              <a:t>bitbucket.org</a:t>
            </a:r>
            <a:r>
              <a:rPr lang="en" altLang="zh-TW" dirty="0"/>
              <a:t>/</a:t>
            </a:r>
            <a:r>
              <a:rPr lang="en" altLang="zh-TW" dirty="0" err="1"/>
              <a:t>MattHawkinsUK</a:t>
            </a:r>
            <a:r>
              <a:rPr lang="en" altLang="zh-TW" dirty="0"/>
              <a:t>/</a:t>
            </a:r>
            <a:r>
              <a:rPr lang="en" altLang="zh-TW" dirty="0" err="1"/>
              <a:t>rpispy-misc</a:t>
            </a:r>
            <a:r>
              <a:rPr lang="en" altLang="zh-TW" dirty="0"/>
              <a:t>/raw/master/python/bmp180</a:t>
            </a:r>
            <a:r>
              <a:rPr lang="en" altLang="zh-TW"/>
              <a:t>.py</a:t>
            </a:r>
            <a:r>
              <a:rPr lang="en" altLang="zh-TW" dirty="0"/>
              <a:t> 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833D2D2-1256-694F-AB1A-EE7583EC2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2796B3F-B2C3-3842-A58C-B1DC3DDF3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F0F92F8-F2ED-D342-BC7F-6498B9526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36</a:t>
            </a:fld>
            <a:endParaRPr lang="en-US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436C5AC5-1916-5C4A-8F8A-17EE94A5A6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624431"/>
              </p:ext>
            </p:extLst>
          </p:nvPr>
        </p:nvGraphicFramePr>
        <p:xfrm>
          <a:off x="1552949" y="1778254"/>
          <a:ext cx="344489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2447">
                  <a:extLst>
                    <a:ext uri="{9D8B030D-6E8A-4147-A177-3AD203B41FA5}">
                      <a16:colId xmlns:a16="http://schemas.microsoft.com/office/drawing/2014/main" val="2800215812"/>
                    </a:ext>
                  </a:extLst>
                </a:gridCol>
                <a:gridCol w="1722447">
                  <a:extLst>
                    <a:ext uri="{9D8B030D-6E8A-4147-A177-3AD203B41FA5}">
                      <a16:colId xmlns:a16="http://schemas.microsoft.com/office/drawing/2014/main" val="2076501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GY-68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樹莓派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901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VCC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3.3V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11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GND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GND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369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SCL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SCL(GPIO3)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472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SDA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SDA(GPIO2)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313004"/>
                  </a:ext>
                </a:extLst>
              </a:tr>
            </a:tbl>
          </a:graphicData>
        </a:graphic>
      </p:graphicFrame>
      <p:pic>
        <p:nvPicPr>
          <p:cNvPr id="10" name="圖片 9">
            <a:extLst>
              <a:ext uri="{FF2B5EF4-FFF2-40B4-BE49-F238E27FC236}">
                <a16:creationId xmlns:a16="http://schemas.microsoft.com/office/drawing/2014/main" id="{681760B6-EF7A-FA41-B8A8-B64D2D22ABF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33979" y="1657349"/>
            <a:ext cx="3204740" cy="291631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9711073E-61B8-184A-AD52-F3E2D1FE775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649217" y="1778254"/>
            <a:ext cx="2190623" cy="175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701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54382044-BA16-CC40-8997-6F4ADCA47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SPI</a:t>
            </a:r>
            <a:endParaRPr kumimoji="1" lang="zh-TW" altLang="en-US" dirty="0"/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A16C196A-CB3D-E14C-9E6C-D63182CB3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29DA411-15AB-7D41-93C1-66E9CFB1A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981B8AB-0841-1D46-A9E8-9C058B8AC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DFE0D25-74B6-B44C-9D61-78077C3F3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7496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3BC7CE-ACF7-DF4E-A700-8E1A10FF3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8X8</a:t>
            </a:r>
            <a:r>
              <a:rPr kumimoji="1" lang="zh-Hant" altLang="en-US" dirty="0"/>
              <a:t>矩陣</a:t>
            </a:r>
            <a:r>
              <a:rPr kumimoji="1" lang="en-US" altLang="zh-Hant" dirty="0"/>
              <a:t>LED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B52262-6C32-7A43-B6BE-D3250E118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t" altLang="en-US" dirty="0"/>
              <a:t>使用</a:t>
            </a:r>
            <a:r>
              <a:rPr kumimoji="1" lang="en-US" altLang="zh-Hant" dirty="0"/>
              <a:t> MAX7219 / MAX7221 </a:t>
            </a:r>
            <a:r>
              <a:rPr kumimoji="1" lang="zh-Hant" altLang="en-US" dirty="0"/>
              <a:t>控制</a:t>
            </a:r>
            <a:endParaRPr kumimoji="1" lang="en-US" altLang="zh-Hant" dirty="0"/>
          </a:p>
          <a:p>
            <a:r>
              <a:rPr kumimoji="1" lang="zh-Hant" altLang="en-US" dirty="0"/>
              <a:t>樹莓派開啟</a:t>
            </a:r>
            <a:r>
              <a:rPr kumimoji="1" lang="en-US" altLang="zh-Hant" dirty="0"/>
              <a:t> SPI </a:t>
            </a:r>
            <a:r>
              <a:rPr kumimoji="1" lang="zh-Hant" altLang="en-US" dirty="0"/>
              <a:t>功能</a:t>
            </a:r>
            <a:endParaRPr kumimoji="1" lang="en-US" altLang="zh-Hant" dirty="0"/>
          </a:p>
          <a:p>
            <a:pPr lvl="1"/>
            <a:r>
              <a:rPr kumimoji="1" lang="en-US" altLang="zh-TW" dirty="0" err="1"/>
              <a:t>sudo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raspi</a:t>
            </a:r>
            <a:r>
              <a:rPr kumimoji="1" lang="en-US" altLang="zh-TW" dirty="0"/>
              <a:t>-config</a:t>
            </a:r>
          </a:p>
          <a:p>
            <a:pPr marL="530352" lvl="1" indent="0">
              <a:buNone/>
            </a:pP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7157386-961E-844E-830B-FC1EC2BF8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7DEE843-0E86-4040-B0A6-596E56482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83AE974-A75D-9D49-8D77-6FCAECA1E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38</a:t>
            </a:fld>
            <a:endParaRPr 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FD1071FF-0225-414C-91D4-2B4467E3D03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61064" y="1428750"/>
            <a:ext cx="3509818" cy="350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0667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4E3F11-D5F6-9742-BF8D-55CA13CAD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線路圖</a:t>
            </a:r>
            <a:endParaRPr kumimoji="1" lang="zh-TW" altLang="en-US" dirty="0"/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23D97BE7-843E-BA4B-B307-98A7F0A5C2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8888044"/>
              </p:ext>
            </p:extLst>
          </p:nvPr>
        </p:nvGraphicFramePr>
        <p:xfrm>
          <a:off x="1390650" y="2980062"/>
          <a:ext cx="352586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2932">
                  <a:extLst>
                    <a:ext uri="{9D8B030D-6E8A-4147-A177-3AD203B41FA5}">
                      <a16:colId xmlns:a16="http://schemas.microsoft.com/office/drawing/2014/main" val="1797300797"/>
                    </a:ext>
                  </a:extLst>
                </a:gridCol>
                <a:gridCol w="1762932">
                  <a:extLst>
                    <a:ext uri="{9D8B030D-6E8A-4147-A177-3AD203B41FA5}">
                      <a16:colId xmlns:a16="http://schemas.microsoft.com/office/drawing/2014/main" val="25149572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8X8 LED matrix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RPi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675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VCC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+5V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140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GND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GND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449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DIN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MOSI (GPIO10)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871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CS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CE0 (GPIO8)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2589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CLK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SCLK (GPIO11)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522597"/>
                  </a:ext>
                </a:extLst>
              </a:tr>
            </a:tbl>
          </a:graphicData>
        </a:graphic>
      </p:graphicFrame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40DF683-0248-8E46-A1F8-0872AD2DB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43CBA42-4F9B-3B4B-88BB-2CFF8E50A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6163049-E6D1-2245-A602-C1A9D0002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39</a:t>
            </a:fld>
            <a:endParaRPr 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5B8C670-C06F-6643-B118-274B09858C8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322555" y="554690"/>
            <a:ext cx="4185296" cy="6218154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6238B5EA-0C7B-0F47-88B6-1209297058B3}"/>
              </a:ext>
            </a:extLst>
          </p:cNvPr>
          <p:cNvSpPr txBox="1"/>
          <p:nvPr/>
        </p:nvSpPr>
        <p:spPr>
          <a:xfrm>
            <a:off x="1283870" y="2241844"/>
            <a:ext cx="4477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latin typeface="+mn-ea"/>
              </a:rPr>
              <a:t>注意</a:t>
            </a:r>
            <a:r>
              <a:rPr kumimoji="1" lang="en-US" altLang="zh-TW" dirty="0">
                <a:latin typeface="+mn-ea"/>
              </a:rPr>
              <a:t>MAX7219</a:t>
            </a:r>
            <a:r>
              <a:rPr kumimoji="1" lang="zh-CN" altLang="en-US" dirty="0">
                <a:latin typeface="+mn-ea"/>
              </a:rPr>
              <a:t>矩陣的腳位未必跟右圖一致</a:t>
            </a:r>
            <a:endParaRPr kumimoji="1" lang="zh-TW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73474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BD9AA136-25F3-4B4E-8157-A02B1BD90DF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1" t="17022" r="13608" b="18682"/>
          <a:stretch/>
        </p:blipFill>
        <p:spPr>
          <a:xfrm>
            <a:off x="4238624" y="3517040"/>
            <a:ext cx="1593850" cy="12750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B99685F-6FB6-3B4F-8465-F18174071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紅外線人體感應 </a:t>
            </a:r>
            <a:r>
              <a:rPr kumimoji="1" lang="en-US" altLang="zh-Hant" dirty="0"/>
              <a:t>HC-SR501</a:t>
            </a:r>
            <a:endParaRPr kumimoji="1" lang="zh-TW" altLang="en-US" dirty="0"/>
          </a:p>
        </p:txBody>
      </p:sp>
      <p:pic>
        <p:nvPicPr>
          <p:cNvPr id="4" name="圖片 3" descr="../Downloads/S_20815-MLB20198007639_112014-O.jpg">
            <a:extLst>
              <a:ext uri="{FF2B5EF4-FFF2-40B4-BE49-F238E27FC236}">
                <a16:creationId xmlns:a16="http://schemas.microsoft.com/office/drawing/2014/main" id="{40977173-EC47-8247-B983-0C332C2C844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9069" y="3105242"/>
            <a:ext cx="1837690" cy="18459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直線箭頭接點 4">
            <a:extLst>
              <a:ext uri="{FF2B5EF4-FFF2-40B4-BE49-F238E27FC236}">
                <a16:creationId xmlns:a16="http://schemas.microsoft.com/office/drawing/2014/main" id="{EB3FDF9B-6F23-D94E-A9A5-857415D15609}"/>
              </a:ext>
            </a:extLst>
          </p:cNvPr>
          <p:cNvCxnSpPr/>
          <p:nvPr/>
        </p:nvCxnSpPr>
        <p:spPr>
          <a:xfrm flipH="1">
            <a:off x="5458732" y="3571015"/>
            <a:ext cx="922020" cy="50736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scene3d>
            <a:camera prst="orthographicFront"/>
            <a:lightRig rig="threePt" dir="t"/>
          </a:scene3d>
          <a:sp3d contourW="12700">
            <a:contourClr>
              <a:schemeClr val="tx1"/>
            </a:contourClr>
          </a:sp3d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文字方塊 5">
            <a:extLst>
              <a:ext uri="{FF2B5EF4-FFF2-40B4-BE49-F238E27FC236}">
                <a16:creationId xmlns:a16="http://schemas.microsoft.com/office/drawing/2014/main" id="{3E6DAB11-C0A9-B249-9CCF-170A030BF20D}"/>
              </a:ext>
            </a:extLst>
          </p:cNvPr>
          <p:cNvSpPr txBox="1"/>
          <p:nvPr/>
        </p:nvSpPr>
        <p:spPr>
          <a:xfrm>
            <a:off x="6502218" y="3113815"/>
            <a:ext cx="1100455" cy="91440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延時調節</a:t>
            </a:r>
          </a:p>
          <a:p>
            <a:pPr>
              <a:spcAft>
                <a:spcPts val="0"/>
              </a:spcAft>
            </a:pP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順時針</a:t>
            </a:r>
            <a:r>
              <a:rPr lang="en-US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300</a:t>
            </a: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秒</a:t>
            </a:r>
          </a:p>
          <a:p>
            <a:pPr>
              <a:spcAft>
                <a:spcPts val="0"/>
              </a:spcAft>
            </a:pP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逆時針</a:t>
            </a:r>
            <a:r>
              <a:rPr lang="en-US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0.5</a:t>
            </a: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秒</a:t>
            </a:r>
          </a:p>
        </p:txBody>
      </p:sp>
      <p:cxnSp>
        <p:nvCxnSpPr>
          <p:cNvPr id="7" name="直線箭頭接點 6">
            <a:extLst>
              <a:ext uri="{FF2B5EF4-FFF2-40B4-BE49-F238E27FC236}">
                <a16:creationId xmlns:a16="http://schemas.microsoft.com/office/drawing/2014/main" id="{3C0388FE-1BA5-644D-BD36-FAD03BCBD91B}"/>
              </a:ext>
            </a:extLst>
          </p:cNvPr>
          <p:cNvCxnSpPr/>
          <p:nvPr/>
        </p:nvCxnSpPr>
        <p:spPr>
          <a:xfrm>
            <a:off x="4061097" y="3490370"/>
            <a:ext cx="1034415" cy="63436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scene3d>
            <a:camera prst="orthographicFront"/>
            <a:lightRig rig="threePt" dir="t"/>
          </a:scene3d>
          <a:sp3d contourW="12700">
            <a:contourClr>
              <a:schemeClr val="tx1"/>
            </a:contourClr>
          </a:sp3d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9EFC8014-63CC-8D40-B4ED-5EB2B0444C6C}"/>
              </a:ext>
            </a:extLst>
          </p:cNvPr>
          <p:cNvSpPr txBox="1"/>
          <p:nvPr/>
        </p:nvSpPr>
        <p:spPr>
          <a:xfrm>
            <a:off x="2256699" y="2475119"/>
            <a:ext cx="1098550" cy="91440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感應距離調節</a:t>
            </a:r>
          </a:p>
          <a:p>
            <a:pPr>
              <a:spcAft>
                <a:spcPts val="0"/>
              </a:spcAft>
            </a:pP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順時針</a:t>
            </a:r>
            <a:r>
              <a:rPr lang="en-US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7</a:t>
            </a: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公尺</a:t>
            </a:r>
          </a:p>
          <a:p>
            <a:pPr>
              <a:spcAft>
                <a:spcPts val="0"/>
              </a:spcAft>
            </a:pP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逆時針</a:t>
            </a:r>
            <a:r>
              <a:rPr lang="en-US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3</a:t>
            </a: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公尺</a:t>
            </a:r>
          </a:p>
        </p:txBody>
      </p:sp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5F3A19C3-8BB9-224C-A3D1-1D7C0270B8B3}"/>
              </a:ext>
            </a:extLst>
          </p:cNvPr>
          <p:cNvCxnSpPr/>
          <p:nvPr/>
        </p:nvCxnSpPr>
        <p:spPr>
          <a:xfrm flipV="1">
            <a:off x="4056652" y="4251100"/>
            <a:ext cx="571500" cy="25527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scene3d>
            <a:camera prst="orthographicFront"/>
            <a:lightRig rig="threePt" dir="t"/>
          </a:scene3d>
          <a:sp3d contourW="12700">
            <a:contourClr>
              <a:schemeClr val="tx1"/>
            </a:contourClr>
          </a:sp3d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2467EA7-5EA8-9B40-86E4-21D47AF32476}"/>
              </a:ext>
            </a:extLst>
          </p:cNvPr>
          <p:cNvSpPr txBox="1"/>
          <p:nvPr/>
        </p:nvSpPr>
        <p:spPr>
          <a:xfrm>
            <a:off x="2122623" y="4049170"/>
            <a:ext cx="1402715" cy="91440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en-US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Jumper</a:t>
            </a:r>
            <a:endParaRPr lang="zh-TW" kern="100" dirty="0">
              <a:effectLst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單一</a:t>
            </a:r>
            <a:r>
              <a:rPr lang="zh-TW" altLang="en-US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觸</a:t>
            </a: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發（如圖）</a:t>
            </a:r>
          </a:p>
          <a:p>
            <a:pPr>
              <a:spcAft>
                <a:spcPts val="0"/>
              </a:spcAft>
            </a:pPr>
            <a:r>
              <a:rPr lang="zh-TW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重複觸發</a:t>
            </a:r>
          </a:p>
          <a:p>
            <a:pPr>
              <a:spcAft>
                <a:spcPts val="0"/>
              </a:spcAft>
            </a:pPr>
            <a:r>
              <a:rPr lang="en-US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rPr>
              <a:t> </a:t>
            </a:r>
            <a:endParaRPr lang="zh-TW" kern="100" dirty="0">
              <a:effectLst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BE034C9-28A3-4947-8FB7-691D7D972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11" name="頁尾版面配置區 10">
            <a:extLst>
              <a:ext uri="{FF2B5EF4-FFF2-40B4-BE49-F238E27FC236}">
                <a16:creationId xmlns:a16="http://schemas.microsoft.com/office/drawing/2014/main" id="{CEA8F442-48B7-0A45-BFDC-AAEC560F2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13" name="投影片編號版面配置區 12">
            <a:extLst>
              <a:ext uri="{FF2B5EF4-FFF2-40B4-BE49-F238E27FC236}">
                <a16:creationId xmlns:a16="http://schemas.microsoft.com/office/drawing/2014/main" id="{7950DADD-50F4-7847-ABE7-13BC24085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0150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EF4BB9-10AA-4142-8D20-5AFB7A2D6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程式</a:t>
            </a:r>
            <a:r>
              <a:rPr kumimoji="1" lang="en-US" altLang="zh-TW" dirty="0"/>
              <a:t> 1/2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4A998B-C084-FC42-B415-B4CB15213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D943D3A-5FEC-E749-A59C-922B078D6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4DFBC7C-FD7A-9C47-9BB8-35E75B4BF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40</a:t>
            </a:fld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78B431C-C301-8D44-BBED-88B0ED26B9D1}"/>
              </a:ext>
            </a:extLst>
          </p:cNvPr>
          <p:cNvSpPr/>
          <p:nvPr/>
        </p:nvSpPr>
        <p:spPr>
          <a:xfrm>
            <a:off x="6408145" y="1206179"/>
            <a:ext cx="502736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RPi.GPIO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as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GPIO</a:t>
            </a:r>
          </a:p>
          <a:p>
            <a:r>
              <a:rPr lang="en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spidev</a:t>
            </a: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spi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spidev.SpiDev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spi.open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spi.max_speed_hz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10000000</a:t>
            </a:r>
            <a:b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cs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8</a:t>
            </a: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NOOP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DECODEMODE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9</a:t>
            </a: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INTENSITY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10</a:t>
            </a: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SCANLIMIT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11</a:t>
            </a: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SHUTDOWN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12</a:t>
            </a: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DISPLAYTEST =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15</a:t>
            </a: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GPIO.setmode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(GPIO.BCM)</a:t>
            </a: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cs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GPIO.OUT)</a:t>
            </a:r>
            <a:endParaRPr lang="en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B21CC954-21B2-AC43-99A1-BFBB3E966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1467738"/>
              </p:ext>
            </p:extLst>
          </p:nvPr>
        </p:nvGraphicFramePr>
        <p:xfrm>
          <a:off x="1015813" y="2388116"/>
          <a:ext cx="4580755" cy="296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6749">
                  <a:extLst>
                    <a:ext uri="{9D8B030D-6E8A-4147-A177-3AD203B41FA5}">
                      <a16:colId xmlns:a16="http://schemas.microsoft.com/office/drawing/2014/main" val="1398738457"/>
                    </a:ext>
                  </a:extLst>
                </a:gridCol>
                <a:gridCol w="1295275">
                  <a:extLst>
                    <a:ext uri="{9D8B030D-6E8A-4147-A177-3AD203B41FA5}">
                      <a16:colId xmlns:a16="http://schemas.microsoft.com/office/drawing/2014/main" val="3340510858"/>
                    </a:ext>
                  </a:extLst>
                </a:gridCol>
                <a:gridCol w="1668731">
                  <a:extLst>
                    <a:ext uri="{9D8B030D-6E8A-4147-A177-3AD203B41FA5}">
                      <a16:colId xmlns:a16="http://schemas.microsoft.com/office/drawing/2014/main" val="31165491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TW" altLang="en-US" dirty="0"/>
                        <a:t>暫存器位址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用途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說明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997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0x0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無作用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2041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0x1~0x8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資料</a:t>
                      </a:r>
                      <a:r>
                        <a:rPr lang="en-US" altLang="zh-TW" dirty="0"/>
                        <a:t>0~7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7210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0x9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解碼模式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參考規格書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0725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0xA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顯示亮度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0x0~0xF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58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0xB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掃描限制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參考規格書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4858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OxC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是否關機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0:</a:t>
                      </a:r>
                      <a:r>
                        <a:rPr lang="zh-CN" altLang="en-US" dirty="0"/>
                        <a:t>關機</a:t>
                      </a:r>
                      <a:r>
                        <a:rPr lang="en-US" altLang="zh-CN" dirty="0"/>
                        <a:t>, 1:</a:t>
                      </a:r>
                      <a:r>
                        <a:rPr lang="zh-CN" altLang="en-US" dirty="0"/>
                        <a:t>開機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4282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0xF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顯示測試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0:</a:t>
                      </a:r>
                      <a:r>
                        <a:rPr lang="zh-CN" altLang="en-US" dirty="0"/>
                        <a:t>正常</a:t>
                      </a:r>
                      <a:r>
                        <a:rPr lang="en-US" altLang="zh-CN" dirty="0"/>
                        <a:t>, 1:</a:t>
                      </a:r>
                      <a:r>
                        <a:rPr lang="zh-CN" altLang="en-US" dirty="0"/>
                        <a:t>全亮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3993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09479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D938D3-3A4C-E54B-AAD1-DF36F6053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程式</a:t>
            </a:r>
            <a:r>
              <a:rPr kumimoji="1" lang="en-US" altLang="zh-TW" dirty="0"/>
              <a:t> 2/2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8B705F7-F6C8-2B4A-922A-A1D362FC5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8136940-5E45-9E4C-A9A1-BBA64521F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F42ECD5-10C9-1549-A6D1-FE7DDAC67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41</a:t>
            </a:fld>
            <a:endParaRPr 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F091606-2A0E-D042-9B18-C9BB6CDCADE4}"/>
              </a:ext>
            </a:extLst>
          </p:cNvPr>
          <p:cNvSpPr/>
          <p:nvPr/>
        </p:nvSpPr>
        <p:spPr>
          <a:xfrm>
            <a:off x="1422812" y="1538356"/>
            <a:ext cx="322243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pixel = (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0b00011000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endParaRPr lang="en" altLang="zh-TW" dirty="0">
              <a:solidFill>
                <a:srgbClr val="BD311B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0b00111000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endParaRPr lang="en" altLang="zh-TW" dirty="0">
              <a:solidFill>
                <a:srgbClr val="BD311B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0b00011000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endParaRPr lang="en" altLang="zh-TW" dirty="0">
              <a:solidFill>
                <a:srgbClr val="BD311B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0b00011000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endParaRPr lang="en" altLang="zh-TW" dirty="0">
              <a:solidFill>
                <a:srgbClr val="BD311B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0b00011000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endParaRPr lang="en" altLang="zh-TW" dirty="0">
              <a:solidFill>
                <a:srgbClr val="BD311B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0b00011000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endParaRPr lang="en" altLang="zh-TW" dirty="0">
              <a:solidFill>
                <a:srgbClr val="BD311B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0b00011000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endParaRPr lang="en" altLang="zh-TW" dirty="0">
              <a:solidFill>
                <a:srgbClr val="BD311B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0b00111100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endParaRPr lang="en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1197DF1-F205-EC44-B3AD-BBBD98B850BF}"/>
              </a:ext>
            </a:extLst>
          </p:cNvPr>
          <p:cNvSpPr/>
          <p:nvPr/>
        </p:nvSpPr>
        <p:spPr>
          <a:xfrm>
            <a:off x="6126394" y="1375073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def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25B2BF"/>
                </a:solidFill>
                <a:latin typeface="Menlo" panose="020B0609030804020204" pitchFamily="49" charset="0"/>
              </a:rPr>
              <a:t>init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():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send(DISPLAYTEST,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send(SCANLIMIT,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7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send(INTENSITY,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8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send(DECODEMODE,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send(SHUTDOWN,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b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def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send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reg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data):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GPIO.output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cs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spi.writebytes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([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reg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data])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GPIO.output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cs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def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show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():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for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>
                <a:solidFill>
                  <a:srgbClr val="C5721C"/>
                </a:solidFill>
                <a:latin typeface="Menlo" panose="020B0609030804020204" pitchFamily="49" charset="0"/>
              </a:rPr>
              <a:t>in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>
                <a:solidFill>
                  <a:srgbClr val="25B2BF"/>
                </a:solidFill>
                <a:latin typeface="Menlo" panose="020B0609030804020204" pitchFamily="49" charset="0"/>
              </a:rPr>
              <a:t>range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8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):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send(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+ </a:t>
            </a:r>
            <a:r>
              <a:rPr lang="en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pixel[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])</a:t>
            </a:r>
          </a:p>
          <a:p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init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show()</a:t>
            </a:r>
            <a:endParaRPr lang="en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44A16595-7AD0-8948-A315-17C4E6CE8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0174" y="4133775"/>
            <a:ext cx="2319611" cy="231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340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18ED82-CA3F-BA43-A039-611103F34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類比訊號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917FA53-7541-AB41-B0B0-CC90603166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3896C71-C81F-6343-8F55-F577CEF4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23A2E4-D4F6-0B4E-B428-BFA699760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C4F733-736F-A341-86E9-A040C94B0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0955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類比訊號與數位訊號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430683"/>
            <a:ext cx="3679531" cy="262166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387" y="2928716"/>
            <a:ext cx="4991100" cy="1625600"/>
          </a:xfrm>
          <a:prstGeom prst="rect">
            <a:avLst/>
          </a:prstGeom>
        </p:spPr>
      </p:pic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8B5A37C-4D69-864E-BEF2-CAED044B4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1CEC3A5-4F45-844F-A5DC-48DC2B8A2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19B65ECA-BC7C-3D49-98E6-687AFE403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3289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283AE37E-91C4-8243-934E-4F3BE176B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光敏電阻</a:t>
            </a:r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DB46D69F-8CF6-C74F-BF33-B59936805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又稱為光電組</a:t>
            </a:r>
            <a:endParaRPr kumimoji="1" lang="en-US" altLang="zh-TW" dirty="0"/>
          </a:p>
          <a:p>
            <a:r>
              <a:rPr kumimoji="1" lang="zh-TW" altLang="en-US" dirty="0"/>
              <a:t>光線越強電阻值越低</a:t>
            </a:r>
            <a:endParaRPr kumimoji="1" lang="en-US" altLang="zh-TW" dirty="0"/>
          </a:p>
          <a:p>
            <a:r>
              <a:rPr kumimoji="1" lang="zh-TW" altLang="en-US" dirty="0"/>
              <a:t>光線越弱電阻值越高</a:t>
            </a:r>
            <a:endParaRPr kumimoji="1" lang="en-US" altLang="zh-TW" dirty="0"/>
          </a:p>
          <a:p>
            <a:r>
              <a:rPr kumimoji="1" lang="zh-TW" altLang="en-US" dirty="0"/>
              <a:t>此元件為類比訊號</a:t>
            </a:r>
          </a:p>
          <a:p>
            <a:endParaRPr kumimoji="1"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3CF8509-5FCD-1D41-A3C8-2FEAD50DE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1CF8588-B9E9-4646-9629-C723293BF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B6CD118-67B9-3B4C-92F1-D9FD06A27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44</a:t>
            </a:fld>
            <a:endParaRPr 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5B2E405-20D7-7C48-BAE0-221213360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960" y="1700014"/>
            <a:ext cx="4841110" cy="309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8397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DBCE6B-5B97-F247-96DD-8F4D40117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ADC0804</a:t>
            </a:r>
            <a:endParaRPr kumimoji="1"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F6DC533-AF27-B247-9E0F-86F07CD81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81EC744-DFC8-C143-9B8D-9C21CBD41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BD7B20A-7B4B-7548-95B2-C9058266A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45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543B976-054E-6A42-BDC9-6E4096DBF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362" y="119654"/>
            <a:ext cx="7169727" cy="653603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D366DA2-D7CF-204E-A093-0A5A37381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236" y="2377627"/>
            <a:ext cx="3605972" cy="349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77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22723CD-7FC0-424F-968C-E592FA91F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F1E0527-30DF-3243-98B4-F7250FA8B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285DEE8-D4ED-B442-8CCF-EA20B4C5B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46</a:t>
            </a:fld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7B1E2A0-1F2F-684D-B77E-CFB7E1682D4F}"/>
              </a:ext>
            </a:extLst>
          </p:cNvPr>
          <p:cNvSpPr/>
          <p:nvPr/>
        </p:nvSpPr>
        <p:spPr>
          <a:xfrm>
            <a:off x="806099" y="544076"/>
            <a:ext cx="3799918" cy="369331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RPi.GPIO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as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GPIO</a:t>
            </a:r>
          </a:p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time</a:t>
            </a:r>
            <a:endParaRPr lang="en-US" altLang="zh-TW" dirty="0">
              <a:solidFill>
                <a:srgbClr val="CE32CC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GPIO.setmode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(GPIO.BCM)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GPIO.IN)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9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GPIO.IN)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GPIO.IN)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5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GPIO.IN)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6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GPIO.IN)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13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GPIO.IN)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19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GPIO.IN)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26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GPIO.IN)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EA379BE-C1C5-294B-96AC-CB157D4500DF}"/>
              </a:ext>
            </a:extLst>
          </p:cNvPr>
          <p:cNvSpPr/>
          <p:nvPr/>
        </p:nvSpPr>
        <p:spPr>
          <a:xfrm>
            <a:off x="5458691" y="821075"/>
            <a:ext cx="5971309" cy="563231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try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C5721C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while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True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a0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GPIO.input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a1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GPIO.input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9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*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a2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GPIO.input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*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4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a3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GPIO.input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5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*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8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a4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GPIO.input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6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*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16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a5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GPIO.input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13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*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32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a6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GPIO.input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19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*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64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a7 =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GPIO.input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26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*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128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value = a0 + a1 + a2 + a3 + a4 + a5 + a6 + a7 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"value is "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+ </a:t>
            </a:r>
            <a:r>
              <a:rPr lang="en-US" altLang="zh-TW" dirty="0" err="1">
                <a:solidFill>
                  <a:srgbClr val="25B2BF"/>
                </a:solidFill>
                <a:latin typeface="Menlo" panose="020B06090308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(value))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0.2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except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 err="1">
                <a:solidFill>
                  <a:srgbClr val="26B41B"/>
                </a:solidFill>
                <a:latin typeface="Menlo" panose="020B0609030804020204" pitchFamily="49" charset="0"/>
              </a:rPr>
              <a:t>KeyboardInterrupt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26B41B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pass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   </a:t>
            </a:r>
            <a:b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GPIO.cleanup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zh-TW" altLang="en-US" dirty="0"/>
          </a:p>
        </p:txBody>
      </p:sp>
      <p:sp>
        <p:nvSpPr>
          <p:cNvPr id="9" name="手繪多邊形 8">
            <a:extLst>
              <a:ext uri="{FF2B5EF4-FFF2-40B4-BE49-F238E27FC236}">
                <a16:creationId xmlns:a16="http://schemas.microsoft.com/office/drawing/2014/main" id="{B6DAED52-DF6A-0340-B248-2A32518CA7AF}"/>
              </a:ext>
            </a:extLst>
          </p:cNvPr>
          <p:cNvSpPr/>
          <p:nvPr/>
        </p:nvSpPr>
        <p:spPr>
          <a:xfrm>
            <a:off x="2479964" y="324901"/>
            <a:ext cx="3837709" cy="4854958"/>
          </a:xfrm>
          <a:custGeom>
            <a:avLst/>
            <a:gdLst>
              <a:gd name="connsiteX0" fmla="*/ 0 w 3837709"/>
              <a:gd name="connsiteY0" fmla="*/ 4122408 h 4854958"/>
              <a:gd name="connsiteX1" fmla="*/ 1316181 w 3837709"/>
              <a:gd name="connsiteY1" fmla="*/ 4579608 h 4854958"/>
              <a:gd name="connsiteX2" fmla="*/ 2729345 w 3837709"/>
              <a:gd name="connsiteY2" fmla="*/ 423244 h 4854958"/>
              <a:gd name="connsiteX3" fmla="*/ 3837709 w 3837709"/>
              <a:gd name="connsiteY3" fmla="*/ 353972 h 4854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37709" h="4854958">
                <a:moveTo>
                  <a:pt x="0" y="4122408"/>
                </a:moveTo>
                <a:cubicBezTo>
                  <a:pt x="430645" y="4659271"/>
                  <a:pt x="861290" y="5196135"/>
                  <a:pt x="1316181" y="4579608"/>
                </a:cubicBezTo>
                <a:cubicBezTo>
                  <a:pt x="1771072" y="3963081"/>
                  <a:pt x="2309090" y="1127517"/>
                  <a:pt x="2729345" y="423244"/>
                </a:cubicBezTo>
                <a:cubicBezTo>
                  <a:pt x="3149600" y="-281029"/>
                  <a:pt x="3493654" y="36471"/>
                  <a:pt x="3837709" y="353972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995526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88E2E9-BDEE-C44C-9562-ADCC3D3D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MCP3008</a:t>
            </a:r>
            <a:endParaRPr kumimoji="1"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A947B2B-F1B8-D945-8CCF-BC6D7CE64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B8AF09D-8020-214F-8361-7DB177062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3564" y="6464403"/>
            <a:ext cx="6280830" cy="404614"/>
          </a:xfrm>
        </p:spPr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E680ABA-EF40-5B43-BFF6-5C0636FF2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47</a:t>
            </a:fld>
            <a:endParaRPr 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6484C47-3EED-F947-91F1-E9C6DFCF1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593" y="2892228"/>
            <a:ext cx="2220686" cy="1740293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3F9C035-1268-0D41-BD87-608CCB76D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009" y="1733549"/>
            <a:ext cx="8690996" cy="427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338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F955446F-5081-9949-A598-A9B8ECB79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0650" y="1219199"/>
            <a:ext cx="9601200" cy="3193473"/>
          </a:xfrm>
        </p:spPr>
        <p:txBody>
          <a:bodyPr/>
          <a:lstStyle/>
          <a:p>
            <a:r>
              <a:rPr kumimoji="1" lang="zh-Hant" altLang="en-US" dirty="0"/>
              <a:t>使用</a:t>
            </a:r>
            <a:r>
              <a:rPr kumimoji="1" lang="en-US" altLang="zh-Hant" dirty="0"/>
              <a:t> MCP3008 </a:t>
            </a:r>
            <a:r>
              <a:rPr kumimoji="1" lang="zh-Hant" altLang="en-US" dirty="0"/>
              <a:t>晶片時要先開啟樹莓派上的</a:t>
            </a:r>
            <a:r>
              <a:rPr kumimoji="1" lang="en-US" altLang="zh-Hant" dirty="0"/>
              <a:t> SPI </a:t>
            </a:r>
            <a:r>
              <a:rPr kumimoji="1" lang="zh-Hant" altLang="en-US" dirty="0"/>
              <a:t>功能</a:t>
            </a:r>
            <a:endParaRPr kumimoji="1"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A067F01-CC47-4A49-81B1-BA3D7CF80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9101A96-45D1-6A45-9E29-4C6A8EA77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5B3D07E-F5D3-B64D-8A7A-ED5395B4B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48</a:t>
            </a:fld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4FD2ACD-D36E-7F44-9E41-07EC0728A85E}"/>
              </a:ext>
            </a:extLst>
          </p:cNvPr>
          <p:cNvSpPr/>
          <p:nvPr/>
        </p:nvSpPr>
        <p:spPr>
          <a:xfrm>
            <a:off x="2985979" y="2136293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from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gpiozero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MCP3008</a:t>
            </a:r>
          </a:p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time</a:t>
            </a:r>
            <a:endParaRPr lang="en-US" altLang="zh-TW" dirty="0">
              <a:solidFill>
                <a:srgbClr val="CE32CC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m = MCP3008(channel=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while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True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C5721C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print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int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m.value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* </a:t>
            </a:r>
            <a:r>
              <a:rPr lang="en-US" altLang="zh-TW">
                <a:solidFill>
                  <a:srgbClr val="000000"/>
                </a:solidFill>
                <a:latin typeface="Menlo" panose="020B0609030804020204" pitchFamily="49" charset="0"/>
              </a:rPr>
              <a:t>1000))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0.2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endParaRPr lang="en-US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867784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8C2691-DCF9-6743-9077-37DB9C93F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火焰感測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670682-4A98-7342-A911-D1C819011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對火焰發出的紅外線光譜特別敏感</a:t>
            </a:r>
            <a:endParaRPr kumimoji="1" lang="en-US" altLang="zh-CN" dirty="0"/>
          </a:p>
          <a:p>
            <a:r>
              <a:rPr kumimoji="1" lang="zh-TW" altLang="en-US" dirty="0"/>
              <a:t>感應波長範圍為</a:t>
            </a:r>
            <a:r>
              <a:rPr kumimoji="1" lang="en" altLang="zh-TW" dirty="0"/>
              <a:t>760 nm </a:t>
            </a:r>
            <a:r>
              <a:rPr kumimoji="1" lang="zh-CN" altLang="en-US" dirty="0"/>
              <a:t>到</a:t>
            </a:r>
            <a:r>
              <a:rPr kumimoji="1" lang="en" altLang="zh-TW" dirty="0"/>
              <a:t> 1100 nm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757EDE-51A5-8448-8DE3-4164F4A18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747750-2BE7-B840-8976-1CFE046CD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FE3E90F-F97C-E345-ABA2-B2DB49AC6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49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3B7FCCF-9DD2-4C4C-A536-7003835F4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918" y="2646113"/>
            <a:ext cx="4362680" cy="245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08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452FF9-F26C-3447-AC7C-E8B9BD70F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線路圖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547F9A6-1E38-5E47-B53B-061DEBF1690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72468" y="1543050"/>
            <a:ext cx="6599464" cy="4557399"/>
          </a:xfrm>
          <a:prstGeom prst="rect">
            <a:avLst/>
          </a:prstGeom>
        </p:spPr>
      </p:pic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FCB45D2-4479-7445-B9F1-D6F19AF51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4372B2E-2D90-AA41-B896-B7DAB3031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C38E016-1444-114B-8D49-85AEA25FE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751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A7E768-35AB-4F46-81DE-02AC46782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氣體感測</a:t>
            </a:r>
            <a:r>
              <a:rPr kumimoji="1" lang="en-US" altLang="zh-TW" dirty="0"/>
              <a:t> – MQ2</a:t>
            </a:r>
            <a:endParaRPr kumimoji="1" lang="zh-TW" altLang="en-US" dirty="0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53591590-0BDC-DE4B-AAE3-856645FFA5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zh-TW" altLang="en-US" dirty="0"/>
              <a:t>感測液化氧、丁烷、丙烷、甲烷、酒精、氫氣</a:t>
            </a:r>
            <a:endParaRPr kumimoji="1" lang="en-US" altLang="zh-TW" dirty="0"/>
          </a:p>
          <a:p>
            <a:r>
              <a:rPr kumimoji="1" lang="zh-TW" altLang="en-US" dirty="0"/>
              <a:t>氣體感測種類</a:t>
            </a:r>
            <a:endParaRPr kumimoji="1" lang="en-US" altLang="zh-TW" dirty="0"/>
          </a:p>
          <a:p>
            <a:pPr lvl="1"/>
            <a:r>
              <a:rPr kumimoji="1" lang="en-US" altLang="zh-TW" dirty="0">
                <a:hlinkClick r:id="rId2"/>
              </a:rPr>
              <a:t>http://shop.cpu.com.tw/cPath/925</a:t>
            </a:r>
            <a:r>
              <a:rPr kumimoji="1" lang="en-US" altLang="zh-TW" dirty="0"/>
              <a:t> </a:t>
            </a:r>
          </a:p>
          <a:p>
            <a:r>
              <a:rPr kumimoji="1" lang="zh-TW" altLang="en-US" dirty="0"/>
              <a:t>國家研究院開發攜帶型超微小氣體感測</a:t>
            </a:r>
            <a:endParaRPr kumimoji="1" lang="en-US" altLang="zh-TW" dirty="0"/>
          </a:p>
          <a:p>
            <a:pPr lvl="1"/>
            <a:r>
              <a:rPr kumimoji="1" lang="en" altLang="zh-TW" dirty="0">
                <a:hlinkClick r:id="rId3"/>
              </a:rPr>
              <a:t>https://technews.tw/2016/07/19/narlabs-gas-sensing-chip/</a:t>
            </a:r>
            <a:r>
              <a:rPr kumimoji="1" lang="en" altLang="zh-TW" dirty="0"/>
              <a:t> 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90FAA8-15AA-1E41-8F48-68487CCB9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D873EAD-D160-164F-8841-EF8A8B5D1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0E047E-6C50-0140-AD98-4BABA0207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50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4B0C816-204C-3846-99A6-B59E18E253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8031" y="2285999"/>
            <a:ext cx="4115106" cy="308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3144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BEF54E-B99B-7D47-ADA2-F51A65B8A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雨滴感測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6464EB2-28A2-3B46-A39B-721117ACA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碰到雨水後電路導通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C7A4AA9-D1F0-9749-9996-6A47B3D06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2A5F394-4119-7C4C-A0C8-40BF50C42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84587AF-9FF1-2D47-B63A-E3F02FF81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51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7ADE431-D2F6-5945-9A44-0B63354B9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637" y="2171700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29239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F0760C-8535-8D4F-9C67-3871ACF1A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土壤濕度感測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B6774A-0660-B54C-85A7-16842D479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1071566-597D-FE49-AEBE-058FD3278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55233CF-8D01-B441-9C5D-AF58C5E88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52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A3DE7B3-AE03-FA47-8F08-7726E2E31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936" y="2911636"/>
            <a:ext cx="3329706" cy="2809326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8BDCC89B-D66F-0D4A-BB4F-D3951B82078C}"/>
              </a:ext>
            </a:extLst>
          </p:cNvPr>
          <p:cNvSpPr txBox="1"/>
          <p:nvPr/>
        </p:nvSpPr>
        <p:spPr>
          <a:xfrm>
            <a:off x="1992936" y="2234653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電阻式</a:t>
            </a:r>
            <a:endParaRPr kumimoji="1" lang="en-US" altLang="zh-TW" dirty="0"/>
          </a:p>
          <a:p>
            <a:r>
              <a:rPr kumimoji="1" lang="zh-TW" altLang="en-US" dirty="0"/>
              <a:t>缺點：易腐蝕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468F5515-7031-534F-ADF2-32FF7E751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243" y="2911636"/>
            <a:ext cx="2816838" cy="2816838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4BB5342-AC87-A64C-8C05-90A66802D2BA}"/>
              </a:ext>
            </a:extLst>
          </p:cNvPr>
          <p:cNvSpPr txBox="1"/>
          <p:nvPr/>
        </p:nvSpPr>
        <p:spPr>
          <a:xfrm>
            <a:off x="7032243" y="2171700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電容式</a:t>
            </a:r>
            <a:endParaRPr kumimoji="1" lang="en-US" altLang="zh-TW" dirty="0"/>
          </a:p>
          <a:p>
            <a:r>
              <a:rPr kumimoji="1" lang="zh-TW" altLang="en-US" dirty="0"/>
              <a:t>缺點：貴（價差十倍），但不易腐蝕</a:t>
            </a:r>
          </a:p>
        </p:txBody>
      </p:sp>
    </p:spTree>
    <p:extLst>
      <p:ext uri="{BB962C8B-B14F-4D97-AF65-F5344CB8AC3E}">
        <p14:creationId xmlns:p14="http://schemas.microsoft.com/office/powerpoint/2010/main" val="1220501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7BD1B1-970D-8E4B-A6FB-209481304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程式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C440B01-F4B8-C246-B9FD-049B45E35647}"/>
              </a:ext>
            </a:extLst>
          </p:cNvPr>
          <p:cNvSpPr/>
          <p:nvPr/>
        </p:nvSpPr>
        <p:spPr>
          <a:xfrm>
            <a:off x="3562350" y="1120497"/>
            <a:ext cx="75819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RPi.GPIO </a:t>
            </a:r>
            <a:r>
              <a:rPr lang="en-US" altLang="zh-TW" dirty="0" err="1">
                <a:solidFill>
                  <a:srgbClr val="C5721C"/>
                </a:solidFill>
                <a:latin typeface="Menlo" panose="020B0609030804020204" pitchFamily="49" charset="0"/>
              </a:rPr>
              <a:t>as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time</a:t>
            </a:r>
            <a:b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pinLED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4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pinSR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17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GPIO.setmode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(GPIO.BCM)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pinLED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GPIO.OUT)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pinSR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GPIO.IN)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try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C5721C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while </a:t>
            </a:r>
            <a:r>
              <a:rPr lang="en-US" altLang="zh-TW" dirty="0">
                <a:solidFill>
                  <a:srgbClr val="25B2BF"/>
                </a:solidFill>
                <a:latin typeface="Menlo" panose="020B0609030804020204" pitchFamily="49" charset="0"/>
              </a:rPr>
              <a:t>True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GPIO.output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pinLED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GPIO.input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pinSR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0.1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except </a:t>
            </a:r>
            <a:r>
              <a:rPr lang="en-US" altLang="zh-TW" dirty="0" err="1">
                <a:solidFill>
                  <a:srgbClr val="26B41B"/>
                </a:solidFill>
                <a:latin typeface="Menlo" panose="020B0609030804020204" pitchFamily="49" charset="0"/>
              </a:rPr>
              <a:t>KeyboardInterrupt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:</a:t>
            </a:r>
            <a:endParaRPr lang="en-US" altLang="zh-TW" dirty="0">
              <a:solidFill>
                <a:srgbClr val="26B41B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pass</a:t>
            </a:r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GPIO.cleanup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US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C3D40DF-0F8E-D148-B827-396C113F7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7E71D0-3974-AA4C-B86E-5AF1285C0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07DF83E-A7AA-254B-AD74-2F633F73E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595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01558B-8991-6647-B3B8-CBF8E6C11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無源蜂鳴器</a:t>
            </a:r>
            <a:endParaRPr kumimoji="1"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8058384-C900-4145-A576-F9AB42B8A2C0}"/>
              </a:ext>
            </a:extLst>
          </p:cNvPr>
          <p:cNvSpPr/>
          <p:nvPr/>
        </p:nvSpPr>
        <p:spPr>
          <a:xfrm>
            <a:off x="7429500" y="857249"/>
            <a:ext cx="420052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 </a:t>
            </a:r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RPi.GPIO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TW" dirty="0">
                <a:solidFill>
                  <a:srgbClr val="C5721C"/>
                </a:solidFill>
                <a:latin typeface="Menlo" panose="020B0609030804020204" pitchFamily="49" charset="0"/>
              </a:rPr>
              <a:t>as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GPIO</a:t>
            </a:r>
          </a:p>
          <a:p>
            <a:r>
              <a:rPr lang="en-US" altLang="zh-TW" dirty="0">
                <a:solidFill>
                  <a:srgbClr val="CE32CC"/>
                </a:solidFill>
                <a:latin typeface="Menlo" panose="020B0609030804020204" pitchFamily="49" charset="0"/>
              </a:rPr>
              <a:t>import 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time</a:t>
            </a:r>
            <a:endParaRPr lang="en-US" altLang="zh-TW" dirty="0">
              <a:solidFill>
                <a:srgbClr val="CE32CC"/>
              </a:solidFill>
              <a:latin typeface="Menlo" panose="020B0609030804020204" pitchFamily="49" charset="0"/>
            </a:endParaRP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GPIO.setmode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(GPIO.BCM)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GPIO.setup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14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GPIO.OUT)</a:t>
            </a:r>
          </a:p>
          <a:p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p = GPIO.PWM(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14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50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p.start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50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Do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p.ChangeFrequency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523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Re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p.ChangeFrequency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587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4D2CDC"/>
                </a:solidFill>
                <a:latin typeface="Menlo" panose="020B0609030804020204" pitchFamily="49" charset="0"/>
              </a:rPr>
              <a:t># </a:t>
            </a:r>
            <a:r>
              <a:rPr lang="en-US" altLang="zh-TW" dirty="0" err="1">
                <a:solidFill>
                  <a:srgbClr val="4D2CDC"/>
                </a:solidFill>
                <a:latin typeface="Menlo" panose="020B0609030804020204" pitchFamily="49" charset="0"/>
              </a:rPr>
              <a:t>Mi</a:t>
            </a:r>
            <a:endParaRPr lang="en-US" altLang="zh-TW" dirty="0">
              <a:solidFill>
                <a:srgbClr val="4D2CDC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p.ChangeFrequency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659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time.sleep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TW" dirty="0">
                <a:solidFill>
                  <a:srgbClr val="BD311B"/>
                </a:solidFill>
                <a:latin typeface="Menlo" panose="020B06090308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endParaRPr lang="en-US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p.stop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US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GPIO.cleanup</a:t>
            </a:r>
            <a:r>
              <a:rPr lang="en-US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US" altLang="zh-TW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6645509-44F0-744F-840E-C26DE18934A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12963" y="1953804"/>
            <a:ext cx="4059237" cy="453575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41A4F89-E3A9-9448-B0BD-82C92445E0B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14913" y="1028699"/>
            <a:ext cx="1600200" cy="1600200"/>
          </a:xfrm>
          <a:prstGeom prst="rect">
            <a:avLst/>
          </a:prstGeom>
        </p:spPr>
      </p:pic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CC7443E-1128-3046-BBEF-15ABF8D6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CA1F67F-4C31-3F4C-A7AE-A756065C0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5CFFBAB9-7B43-DE4E-AE3B-D9D48B98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788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43D6E2-78EC-DC4E-8AE7-F20A7E756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dirty="0"/>
              <a:t>頻率表</a:t>
            </a:r>
            <a:endParaRPr kumimoji="1" lang="zh-TW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B269BD3C-EDD9-B04B-9C2B-0323D51927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8755405"/>
              </p:ext>
            </p:extLst>
          </p:nvPr>
        </p:nvGraphicFramePr>
        <p:xfrm>
          <a:off x="1913247" y="2607844"/>
          <a:ext cx="8128002" cy="2595880"/>
        </p:xfrm>
        <a:graphic>
          <a:graphicData uri="http://schemas.openxmlformats.org/drawingml/2006/table">
            <a:tbl>
              <a:tblPr firstCol="1" bandRow="1">
                <a:tableStyleId>{68D230F3-CF80-4859-8CE7-A43EE81993B5}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Do</a:t>
                      </a:r>
                      <a:endParaRPr lang="zh-TW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66</a:t>
                      </a:r>
                      <a:endParaRPr lang="zh-TW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131</a:t>
                      </a:r>
                      <a:endParaRPr lang="zh-TW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262</a:t>
                      </a:r>
                      <a:endParaRPr lang="zh-TW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523</a:t>
                      </a:r>
                      <a:endParaRPr lang="zh-TW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1046</a:t>
                      </a:r>
                      <a:endParaRPr lang="zh-TW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Re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74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147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294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587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1175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Mi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83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165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330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659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1318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Fa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88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175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349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698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1397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So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98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196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392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784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1568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La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110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220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440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880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1760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Si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124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247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494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988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1976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43BFF61-FF20-2343-A35A-1FAAB57FE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0198289-CB95-294E-95A3-F8DBA6F7E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7418F9B-4847-7440-9B63-537E20887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636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35D82A-70E1-9B4E-8D10-2C4B53852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磁簧管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D57BC31-10BF-B049-9ECC-97654CA6C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利用磁鐵磁性觸發的開關</a:t>
            </a:r>
            <a:endParaRPr kumimoji="1" lang="en-US" altLang="zh-TW" dirty="0"/>
          </a:p>
          <a:p>
            <a:r>
              <a:rPr kumimoji="1" lang="zh-TW" altLang="en-US" dirty="0"/>
              <a:t>有常開、常閉、常開常閉三種類型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常開常閉型的一端有兩隻腳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1E0693-D22F-0C4F-9A75-26D77B050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TW" altLang="en-US"/>
              <a:t>朱克剛</a:t>
            </a:r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EB3F57-944C-BA42-820D-FC1CFF953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樹莓派</a:t>
            </a:r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DFCBB68-5E01-8B4E-9D42-5F9AF42D4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845A4AD-3ED7-934B-96B2-27A3B1835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930" y="2051101"/>
            <a:ext cx="3723701" cy="372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445701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2676</TotalTime>
  <Words>2131</Words>
  <Application>Microsoft Macintosh PowerPoint</Application>
  <PresentationFormat>寬螢幕</PresentationFormat>
  <Paragraphs>735</Paragraphs>
  <Slides>52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52</vt:i4>
      </vt:variant>
    </vt:vector>
  </HeadingPairs>
  <TitlesOfParts>
    <vt:vector size="61" baseType="lpstr">
      <vt:lpstr>Microsoft JhengHei</vt:lpstr>
      <vt:lpstr>Microsoft JhengHei</vt:lpstr>
      <vt:lpstr>新細明體</vt:lpstr>
      <vt:lpstr>华文楷体</vt:lpstr>
      <vt:lpstr>Calibri</vt:lpstr>
      <vt:lpstr>Franklin Gothic Book</vt:lpstr>
      <vt:lpstr>Menlo</vt:lpstr>
      <vt:lpstr>Times New Roman</vt:lpstr>
      <vt:lpstr>裁剪</vt:lpstr>
      <vt:lpstr>感測器</vt:lpstr>
      <vt:lpstr>舵機</vt:lpstr>
      <vt:lpstr>舵機</vt:lpstr>
      <vt:lpstr>紅外線人體感應 HC-SR501</vt:lpstr>
      <vt:lpstr>線路圖</vt:lpstr>
      <vt:lpstr>程式</vt:lpstr>
      <vt:lpstr>無源蜂鳴器</vt:lpstr>
      <vt:lpstr>頻率表</vt:lpstr>
      <vt:lpstr>磁簧管</vt:lpstr>
      <vt:lpstr>傾斜開關 / 水銀開關</vt:lpstr>
      <vt:lpstr>超音波感測器 HC-SR04</vt:lpstr>
      <vt:lpstr>運作原理</vt:lpstr>
      <vt:lpstr>線路圖</vt:lpstr>
      <vt:lpstr>程式 1/2</vt:lpstr>
      <vt:lpstr>程式 2/2</vt:lpstr>
      <vt:lpstr>使用 gpiozero</vt:lpstr>
      <vt:lpstr>溫濕度感測器</vt:lpstr>
      <vt:lpstr>程式 – dht11 lib下載 https://github.com/szazo/DHT11_Python </vt:lpstr>
      <vt:lpstr>繼電器</vt:lpstr>
      <vt:lpstr>74HC595</vt:lpstr>
      <vt:lpstr>七段顯示器</vt:lpstr>
      <vt:lpstr>74HC595 與七段顯示器</vt:lpstr>
      <vt:lpstr>接線</vt:lpstr>
      <vt:lpstr>編碼 – 共陰七段顯示器</vt:lpstr>
      <vt:lpstr>程式 1/2</vt:lpstr>
      <vt:lpstr>程式 2/2</vt:lpstr>
      <vt:lpstr>I2C</vt:lpstr>
      <vt:lpstr>I2C位址掃描</vt:lpstr>
      <vt:lpstr>三軸加速儀 – ADXL345</vt:lpstr>
      <vt:lpstr>樹莓派開啟I2C功能</vt:lpstr>
      <vt:lpstr>程式 lib</vt:lpstr>
      <vt:lpstr>程式</vt:lpstr>
      <vt:lpstr>DIY樂趣多 - 起手式</vt:lpstr>
      <vt:lpstr>DIY樂趣多 1/2</vt:lpstr>
      <vt:lpstr>DIY樂趣多 2/2</vt:lpstr>
      <vt:lpstr>GY-68 BMP180 氣壓感測</vt:lpstr>
      <vt:lpstr>SPI</vt:lpstr>
      <vt:lpstr>8X8矩陣LED</vt:lpstr>
      <vt:lpstr>線路圖</vt:lpstr>
      <vt:lpstr>程式 1/2</vt:lpstr>
      <vt:lpstr>程式 2/2</vt:lpstr>
      <vt:lpstr>類比訊號</vt:lpstr>
      <vt:lpstr>類比訊號與數位訊號</vt:lpstr>
      <vt:lpstr>光敏電阻</vt:lpstr>
      <vt:lpstr>ADC0804</vt:lpstr>
      <vt:lpstr>PowerPoint 簡報</vt:lpstr>
      <vt:lpstr>MCP3008</vt:lpstr>
      <vt:lpstr>PowerPoint 簡報</vt:lpstr>
      <vt:lpstr>火焰感測</vt:lpstr>
      <vt:lpstr>氣體感測 – MQ2</vt:lpstr>
      <vt:lpstr>雨滴感測</vt:lpstr>
      <vt:lpstr>土壤濕度感測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樹莓派與感測器</dc:title>
  <dc:creator>KoKang Chu</dc:creator>
  <cp:lastModifiedBy>KoKang Chu</cp:lastModifiedBy>
  <cp:revision>208</cp:revision>
  <dcterms:created xsi:type="dcterms:W3CDTF">2018-01-29T04:36:20Z</dcterms:created>
  <dcterms:modified xsi:type="dcterms:W3CDTF">2018-10-09T08:04:15Z</dcterms:modified>
</cp:coreProperties>
</file>

<file path=docProps/thumbnail.jpeg>
</file>